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57" r:id="rId1"/>
  </p:sldMasterIdLst>
  <p:notesMasterIdLst>
    <p:notesMasterId r:id="rId16"/>
  </p:notesMasterIdLst>
  <p:handoutMasterIdLst>
    <p:handoutMasterId r:id="rId17"/>
  </p:handoutMasterIdLst>
  <p:sldIdLst>
    <p:sldId id="269" r:id="rId2"/>
    <p:sldId id="270" r:id="rId3"/>
    <p:sldId id="271" r:id="rId4"/>
    <p:sldId id="274" r:id="rId5"/>
    <p:sldId id="275" r:id="rId6"/>
    <p:sldId id="282" r:id="rId7"/>
    <p:sldId id="272" r:id="rId8"/>
    <p:sldId id="273" r:id="rId9"/>
    <p:sldId id="276" r:id="rId10"/>
    <p:sldId id="277" r:id="rId11"/>
    <p:sldId id="278" r:id="rId12"/>
    <p:sldId id="279" r:id="rId13"/>
    <p:sldId id="280" r:id="rId14"/>
    <p:sldId id="281" r:id="rId15"/>
  </p:sldIdLst>
  <p:sldSz cx="12192000" cy="6858000"/>
  <p:notesSz cx="6858000" cy="9144000"/>
  <p:embeddedFontLst>
    <p:embeddedFont>
      <p:font typeface="Calibri" panose="020F0502020204030204" pitchFamily="34" charset="0"/>
      <p:regular r:id="rId18"/>
      <p:bold r:id="rId19"/>
      <p:italic r:id="rId20"/>
      <p:boldItalic r:id="rId2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2" end="1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56"/>
    <a:srgbClr val="239551"/>
    <a:srgbClr val="0046B3"/>
    <a:srgbClr val="FF66BF"/>
    <a:srgbClr val="B1D1FF"/>
    <a:srgbClr val="45D37F"/>
    <a:srgbClr val="2D82FF"/>
    <a:srgbClr val="5F4B64"/>
    <a:srgbClr val="A00000"/>
    <a:srgbClr val="465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5" autoAdjust="0"/>
  </p:normalViewPr>
  <p:slideViewPr>
    <p:cSldViewPr>
      <p:cViewPr varScale="1">
        <p:scale>
          <a:sx n="86" d="100"/>
          <a:sy n="86" d="100"/>
        </p:scale>
        <p:origin x="708"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1A07C6-A655-451F-81D7-EF2FDF2BF66E}" type="datetimeFigureOut">
              <a:rPr lang="de-DE" smtClean="0"/>
              <a:pPr/>
              <a:t>18.10.2023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6E33AC-CAFF-45D3-8991-135CD4DA7231}" type="slidenum">
              <a:rPr lang="de-DE" smtClean="0"/>
              <a:pPr/>
              <a:t>‹Nr.›</a:t>
            </a:fld>
            <a:endParaRPr lang="de-DE"/>
          </a:p>
        </p:txBody>
      </p:sp>
    </p:spTree>
    <p:extLst>
      <p:ext uri="{BB962C8B-B14F-4D97-AF65-F5344CB8AC3E}">
        <p14:creationId xmlns:p14="http://schemas.microsoft.com/office/powerpoint/2010/main" val="2222270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E5789-CDC0-413D-897D-9B92766E3137}" type="datetimeFigureOut">
              <a:rPr lang="de-DE" smtClean="0"/>
              <a:pPr/>
              <a:t>18.10.2023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99D9A-BFA9-4CC2-8FAA-1A42F4EB78D6}" type="slidenum">
              <a:rPr lang="de-DE" smtClean="0"/>
              <a:pPr/>
              <a:t>‹Nr.›</a:t>
            </a:fld>
            <a:endParaRPr lang="de-DE"/>
          </a:p>
        </p:txBody>
      </p:sp>
    </p:spTree>
    <p:extLst>
      <p:ext uri="{BB962C8B-B14F-4D97-AF65-F5344CB8AC3E}">
        <p14:creationId xmlns:p14="http://schemas.microsoft.com/office/powerpoint/2010/main" val="162349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3347653" y="821639"/>
            <a:ext cx="8544309" cy="432000"/>
          </a:xfrm>
          <a:prstGeom prst="rect">
            <a:avLst/>
          </a:prstGeom>
        </p:spPr>
        <p:txBody>
          <a:bodyPr>
            <a:noAutofit/>
          </a:bodyPr>
          <a:lstStyle>
            <a:lvl1pPr algn="r">
              <a:buNone/>
              <a:defRPr sz="2000">
                <a:latin typeface="+mj-lt"/>
                <a:cs typeface="Calibri" panose="020F0502020204030204"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de-DE" dirty="0"/>
              <a:t>Textmasterformat bearbeiten</a:t>
            </a:r>
          </a:p>
        </p:txBody>
      </p:sp>
      <p:sp>
        <p:nvSpPr>
          <p:cNvPr id="10" name="Foliennummernplatzhalter 9"/>
          <p:cNvSpPr>
            <a:spLocks noGrp="1"/>
          </p:cNvSpPr>
          <p:nvPr>
            <p:ph type="sldNum" sz="quarter" idx="16"/>
          </p:nvPr>
        </p:nvSpPr>
        <p:spPr/>
        <p:txBody>
          <a:bodyPr/>
          <a:lstStyle/>
          <a:p>
            <a:fld id="{EA169701-256A-4DBE-B18F-D8B37FA012AD}" type="slidenum">
              <a:rPr lang="de-DE" smtClean="0"/>
              <a:pPr/>
              <a:t>‹Nr.›</a:t>
            </a:fld>
            <a:endParaRPr lang="de-DE" dirty="0"/>
          </a:p>
        </p:txBody>
      </p:sp>
      <p:sp>
        <p:nvSpPr>
          <p:cNvPr id="16" name="Titelplatzhalter 1"/>
          <p:cNvSpPr>
            <a:spLocks noGrp="1"/>
          </p:cNvSpPr>
          <p:nvPr>
            <p:ph type="title"/>
          </p:nvPr>
        </p:nvSpPr>
        <p:spPr>
          <a:xfrm>
            <a:off x="3413835" y="195915"/>
            <a:ext cx="8544309" cy="612000"/>
          </a:xfrm>
          <a:prstGeom prst="rect">
            <a:avLst/>
          </a:prstGeom>
        </p:spPr>
        <p:txBody>
          <a:bodyPr vert="horz" lIns="91440" tIns="45720" rIns="91440" bIns="45720" rtlCol="0" anchor="ctr">
            <a:normAutofit/>
          </a:bodyPr>
          <a:lstStyle>
            <a:lvl1pPr>
              <a:defRPr sz="2400" b="1">
                <a:latin typeface="+mj-lt"/>
                <a:cs typeface="Calibri" panose="020F0502020204030204"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39130682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E80BA506-857B-4D18-850B-BD7765473AE7}"/>
              </a:ext>
            </a:extLst>
          </p:cNvPr>
          <p:cNvSpPr>
            <a:spLocks noGrp="1"/>
          </p:cNvSpPr>
          <p:nvPr>
            <p:ph type="body" idx="1"/>
          </p:nvPr>
        </p:nvSpPr>
        <p:spPr>
          <a:xfrm>
            <a:off x="409321" y="2241550"/>
            <a:ext cx="11482642" cy="39957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 xmlns:a16="http://schemas.microsoft.com/office/drawing/2014/main" id="{9C13D3EB-E170-4754-9007-33BFBA56E6AD}"/>
              </a:ext>
            </a:extLst>
          </p:cNvPr>
          <p:cNvSpPr>
            <a:spLocks noGrp="1"/>
          </p:cNvSpPr>
          <p:nvPr>
            <p:ph type="sldNum" sz="quarter" idx="4"/>
          </p:nvPr>
        </p:nvSpPr>
        <p:spPr>
          <a:xfrm>
            <a:off x="11532604" y="6471135"/>
            <a:ext cx="359358" cy="204998"/>
          </a:xfrm>
          <a:prstGeom prst="rect">
            <a:avLst/>
          </a:prstGeom>
        </p:spPr>
        <p:txBody>
          <a:bodyPr vert="horz" wrap="none" lIns="0" tIns="0" rIns="0" bIns="0" rtlCol="0" anchor="t" anchorCtr="0">
            <a:noAutofit/>
          </a:bodyPr>
          <a:lstStyle>
            <a:lvl1pPr algn="r">
              <a:defRPr sz="1200" b="1">
                <a:solidFill>
                  <a:schemeClr val="tx1"/>
                </a:solidFill>
              </a:defRPr>
            </a:lvl1pPr>
          </a:lstStyle>
          <a:p>
            <a:fld id="{968FC3C1-8B2E-4CF4-97FE-57A4E19AC873}" type="slidenum">
              <a:rPr lang="de-DE" smtClean="0">
                <a:solidFill>
                  <a:prstClr val="black"/>
                </a:solidFill>
              </a:rPr>
              <a:pPr/>
              <a:t>‹Nr.›</a:t>
            </a:fld>
            <a:endParaRPr lang="de-DE" dirty="0">
              <a:solidFill>
                <a:prstClr val="black"/>
              </a:solidFill>
            </a:endParaRPr>
          </a:p>
        </p:txBody>
      </p:sp>
      <p:sp>
        <p:nvSpPr>
          <p:cNvPr id="11" name="Textplatzhalter 8"/>
          <p:cNvSpPr txBox="1">
            <a:spLocks/>
          </p:cNvSpPr>
          <p:nvPr userDrawn="1"/>
        </p:nvSpPr>
        <p:spPr>
          <a:xfrm>
            <a:off x="3319200" y="836712"/>
            <a:ext cx="8544309" cy="432000"/>
          </a:xfrm>
          <a:prstGeom prst="rect">
            <a:avLst/>
          </a:prstGeom>
        </p:spPr>
        <p:txBody>
          <a:bodyPr>
            <a:noAutofit/>
          </a:bodyPr>
          <a:lstStyle>
            <a:lvl1pPr marL="176213" indent="-176213" algn="r" defTabSz="914400" rtl="0" eaLnBrk="1" latinLnBrk="0" hangingPunct="1">
              <a:lnSpc>
                <a:spcPct val="150000"/>
              </a:lnSpc>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itchFamily="34" charset="0"/>
              </a:defRPr>
            </a:lvl1pPr>
            <a:lvl2pPr marL="358775" indent="-182563" algn="l" defTabSz="914400" rtl="0" eaLnBrk="1" latinLnBrk="0" hangingPunct="1">
              <a:lnSpc>
                <a:spcPct val="150000"/>
              </a:lnSpc>
              <a:spcBef>
                <a:spcPts val="0"/>
              </a:spcBef>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534988" indent="-176213" algn="l" defTabSz="914400" rtl="0" eaLnBrk="1" latinLnBrk="0" hangingPunct="1">
              <a:lnSpc>
                <a:spcPct val="150000"/>
              </a:lnSpc>
              <a:spcBef>
                <a:spcPts val="0"/>
              </a:spcBef>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717550" indent="-182563" algn="l" defTabSz="914400" rtl="0" eaLnBrk="1" latinLnBrk="0" hangingPunct="1">
              <a:lnSpc>
                <a:spcPct val="150000"/>
              </a:lnSpc>
              <a:spcBef>
                <a:spcPts val="0"/>
              </a:spcBef>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893763" indent="-176213" algn="l" defTabSz="914400" rtl="0" eaLnBrk="1" latinLnBrk="0" hangingPunct="1">
              <a:lnSpc>
                <a:spcPct val="150000"/>
              </a:lnSpc>
              <a:spcBef>
                <a:spcPts val="0"/>
              </a:spcBef>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p>
        </p:txBody>
      </p:sp>
      <p:sp>
        <p:nvSpPr>
          <p:cNvPr id="12" name="Titelplatzhalter 1"/>
          <p:cNvSpPr txBox="1">
            <a:spLocks/>
          </p:cNvSpPr>
          <p:nvPr userDrawn="1"/>
        </p:nvSpPr>
        <p:spPr>
          <a:xfrm>
            <a:off x="3413835" y="260648"/>
            <a:ext cx="8544309" cy="612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b="1" kern="1200" baseline="0">
                <a:solidFill>
                  <a:schemeClr val="tx1"/>
                </a:solidFill>
                <a:latin typeface="Arial" panose="020B0604020202020204" pitchFamily="34" charset="0"/>
                <a:ea typeface="+mj-ea"/>
                <a:cs typeface="Arial" panose="020B0604020202020204" pitchFamily="34" charset="0"/>
              </a:defRPr>
            </a:lvl1pPr>
          </a:lstStyle>
          <a:p>
            <a:endParaRPr lang="de-DE" dirty="0"/>
          </a:p>
        </p:txBody>
      </p:sp>
      <p:cxnSp>
        <p:nvCxnSpPr>
          <p:cNvPr id="9" name="Gerader Verbinder 8"/>
          <p:cNvCxnSpPr>
            <a:cxnSpLocks/>
          </p:cNvCxnSpPr>
          <p:nvPr userDrawn="1"/>
        </p:nvCxnSpPr>
        <p:spPr>
          <a:xfrm>
            <a:off x="1919536" y="768472"/>
            <a:ext cx="9972426" cy="0"/>
          </a:xfrm>
          <a:prstGeom prst="line">
            <a:avLst/>
          </a:prstGeom>
          <a:ln w="63500">
            <a:gradFill flip="none" rotWithShape="1">
              <a:gsLst>
                <a:gs pos="0">
                  <a:srgbClr val="B1D1FF"/>
                </a:gs>
                <a:gs pos="84000">
                  <a:schemeClr val="accent1">
                    <a:lumMod val="45000"/>
                    <a:lumOff val="55000"/>
                  </a:schemeClr>
                </a:gs>
                <a:gs pos="68000">
                  <a:srgbClr val="2D82FF"/>
                </a:gs>
                <a:gs pos="100000">
                  <a:srgbClr val="4F4F4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 xmlns:a16="http://schemas.microsoft.com/office/drawing/2014/main" id="{AEF7D2FE-1F9A-1E79-1A55-7CA5707512D8}"/>
              </a:ext>
            </a:extLst>
          </p:cNvPr>
          <p:cNvSpPr txBox="1"/>
          <p:nvPr userDrawn="1"/>
        </p:nvSpPr>
        <p:spPr>
          <a:xfrm flipH="1">
            <a:off x="300036" y="250786"/>
            <a:ext cx="2627611" cy="369332"/>
          </a:xfrm>
          <a:prstGeom prst="rect">
            <a:avLst/>
          </a:prstGeom>
          <a:noFill/>
        </p:spPr>
        <p:txBody>
          <a:bodyPr wrap="square" rtlCol="0">
            <a:spAutoFit/>
          </a:bodyPr>
          <a:lstStyle/>
          <a:p>
            <a:pPr algn="l"/>
            <a:r>
              <a:rPr lang="de-DE" sz="1800" b="1" cap="all" baseline="0" dirty="0">
                <a:solidFill>
                  <a:srgbClr val="0046B3"/>
                </a:solidFill>
              </a:rPr>
              <a:t>Gott und die Welt</a:t>
            </a:r>
          </a:p>
        </p:txBody>
      </p:sp>
      <p:sp>
        <p:nvSpPr>
          <p:cNvPr id="7" name="Textfeld 6">
            <a:extLst>
              <a:ext uri="{FF2B5EF4-FFF2-40B4-BE49-F238E27FC236}">
                <a16:creationId xmlns="" xmlns:a16="http://schemas.microsoft.com/office/drawing/2014/main" id="{2EA9B0FF-2CB2-B6B4-2500-666D8AFF59D0}"/>
              </a:ext>
            </a:extLst>
          </p:cNvPr>
          <p:cNvSpPr txBox="1"/>
          <p:nvPr userDrawn="1"/>
        </p:nvSpPr>
        <p:spPr>
          <a:xfrm>
            <a:off x="300036" y="569188"/>
            <a:ext cx="2376264" cy="323165"/>
          </a:xfrm>
          <a:prstGeom prst="rect">
            <a:avLst/>
          </a:prstGeom>
          <a:noFill/>
        </p:spPr>
        <p:txBody>
          <a:bodyPr wrap="square" rtlCol="0">
            <a:spAutoFit/>
          </a:bodyPr>
          <a:lstStyle/>
          <a:p>
            <a:pPr algn="l"/>
            <a:r>
              <a:rPr lang="de-DE" sz="1500" spc="200" baseline="0" dirty="0">
                <a:solidFill>
                  <a:srgbClr val="0046B3"/>
                </a:solidFill>
              </a:rPr>
              <a:t>Niederkassel</a:t>
            </a:r>
          </a:p>
        </p:txBody>
      </p:sp>
      <p:cxnSp>
        <p:nvCxnSpPr>
          <p:cNvPr id="14" name="Gerader Verbinder 13">
            <a:extLst>
              <a:ext uri="{FF2B5EF4-FFF2-40B4-BE49-F238E27FC236}">
                <a16:creationId xmlns="" xmlns:a16="http://schemas.microsoft.com/office/drawing/2014/main" id="{BF0D2A11-0BFC-F2AD-1867-407B582980C7}"/>
              </a:ext>
            </a:extLst>
          </p:cNvPr>
          <p:cNvCxnSpPr>
            <a:cxnSpLocks/>
          </p:cNvCxnSpPr>
          <p:nvPr userDrawn="1"/>
        </p:nvCxnSpPr>
        <p:spPr>
          <a:xfrm>
            <a:off x="276687" y="142920"/>
            <a:ext cx="2450177" cy="0"/>
          </a:xfrm>
          <a:prstGeom prst="line">
            <a:avLst/>
          </a:prstGeom>
          <a:ln w="63500" cmpd="sng">
            <a:gradFill flip="none" rotWithShape="1">
              <a:gsLst>
                <a:gs pos="0">
                  <a:srgbClr val="B1D1FF"/>
                </a:gs>
                <a:gs pos="100000">
                  <a:srgbClr val="2D82FF"/>
                </a:gs>
              </a:gsLst>
              <a:lin ang="0" scaled="1"/>
              <a:tileRect/>
            </a:gradFill>
          </a:ln>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 xmlns:a16="http://schemas.microsoft.com/office/drawing/2014/main" id="{4F11B5B3-5247-495F-047B-5FB5E94450B8}"/>
              </a:ext>
            </a:extLst>
          </p:cNvPr>
          <p:cNvCxnSpPr>
            <a:cxnSpLocks/>
          </p:cNvCxnSpPr>
          <p:nvPr userDrawn="1"/>
        </p:nvCxnSpPr>
        <p:spPr>
          <a:xfrm>
            <a:off x="241808" y="234335"/>
            <a:ext cx="0" cy="567705"/>
          </a:xfrm>
          <a:prstGeom prst="line">
            <a:avLst/>
          </a:prstGeom>
          <a:ln w="63500" cmpd="sng">
            <a:gradFill flip="none" rotWithShape="1">
              <a:gsLst>
                <a:gs pos="0">
                  <a:srgbClr val="B1D1FF"/>
                </a:gs>
                <a:gs pos="100000">
                  <a:srgbClr val="2D82FF"/>
                </a:gs>
              </a:gsLst>
              <a:lin ang="5400000" scaled="1"/>
              <a:tileRect/>
            </a:gra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4766323"/>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r"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17621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j-lt"/>
          <a:ea typeface="+mn-ea"/>
          <a:cs typeface="Calibri" panose="020F0502020204030204" pitchFamily="34" charset="0"/>
        </a:defRPr>
      </a:lvl1pPr>
      <a:lvl2pPr marL="358775"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j-lt"/>
          <a:ea typeface="+mn-ea"/>
          <a:cs typeface="Calibri" panose="020F0502020204030204" pitchFamily="34" charset="0"/>
        </a:defRPr>
      </a:lvl2pPr>
      <a:lvl3pPr marL="534988"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j-lt"/>
          <a:ea typeface="+mn-ea"/>
          <a:cs typeface="Calibri" panose="020F0502020204030204" pitchFamily="34" charset="0"/>
        </a:defRPr>
      </a:lvl3pPr>
      <a:lvl4pPr marL="717550"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j-lt"/>
          <a:ea typeface="+mn-ea"/>
          <a:cs typeface="Calibri" panose="020F0502020204030204" pitchFamily="34" charset="0"/>
        </a:defRPr>
      </a:lvl4pPr>
      <a:lvl5pPr marL="89376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257" userDrawn="1">
          <p15:clr>
            <a:srgbClr val="F26B43"/>
          </p15:clr>
        </p15:guide>
        <p15:guide id="3" pos="7491">
          <p15:clr>
            <a:srgbClr val="F26B43"/>
          </p15:clr>
        </p15:guide>
        <p15:guide id="4" orient="horz" pos="3929">
          <p15:clr>
            <a:srgbClr val="F26B43"/>
          </p15:clr>
        </p15:guide>
        <p15:guide id="5" orient="horz" pos="14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eniorenbeirat-niederkassel.d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seniorenbeirat-niederkassel.de" TargetMode="External"/><Relationship Id="rId2" Type="http://schemas.openxmlformats.org/officeDocument/2006/relationships/hyperlink" Target="http://seniorenbeirat-niederkassel.de/Interaktiv/Kontakt/" TargetMode="External"/><Relationship Id="rId1" Type="http://schemas.openxmlformats.org/officeDocument/2006/relationships/slideLayout" Target="../slideLayouts/slideLayout1.xml"/><Relationship Id="rId6" Type="http://schemas.openxmlformats.org/officeDocument/2006/relationships/hyperlink" Target="http://seniorenbeirat-niederkassel.de/" TargetMode="External"/><Relationship Id="rId5" Type="http://schemas.openxmlformats.org/officeDocument/2006/relationships/image" Target="../media/image13.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eniorenbeirat-niederkassel.d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eniorenbeirat-niederkassel.de/Der-Beirat-und-seine-Ziel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endParaRPr lang="de-DE"/>
          </a:p>
        </p:txBody>
      </p:sp>
      <p:sp>
        <p:nvSpPr>
          <p:cNvPr id="3" name="Foliennummernplatzhalter 2"/>
          <p:cNvSpPr>
            <a:spLocks noGrp="1"/>
          </p:cNvSpPr>
          <p:nvPr>
            <p:ph type="sldNum" sz="quarter" idx="16"/>
          </p:nvPr>
        </p:nvSpPr>
        <p:spPr/>
        <p:txBody>
          <a:bodyPr/>
          <a:lstStyle/>
          <a:p>
            <a:fld id="{EA169701-256A-4DBE-B18F-D8B37FA012AD}" type="slidenum">
              <a:rPr lang="de-DE" smtClean="0"/>
              <a:pPr/>
              <a:t>1</a:t>
            </a:fld>
            <a:endParaRPr lang="de-DE" dirty="0"/>
          </a:p>
        </p:txBody>
      </p:sp>
      <p:sp>
        <p:nvSpPr>
          <p:cNvPr id="4" name="Titel 3"/>
          <p:cNvSpPr>
            <a:spLocks noGrp="1"/>
          </p:cNvSpPr>
          <p:nvPr>
            <p:ph type="title"/>
          </p:nvPr>
        </p:nvSpPr>
        <p:spPr/>
        <p:txBody>
          <a:bodyPr/>
          <a:lstStyle/>
          <a:p>
            <a:r>
              <a:rPr lang="de-DE"/>
              <a:t>Farbcodes</a:t>
            </a:r>
          </a:p>
        </p:txBody>
      </p:sp>
      <p:sp>
        <p:nvSpPr>
          <p:cNvPr id="5" name="Textfeld 4"/>
          <p:cNvSpPr txBox="1"/>
          <p:nvPr/>
        </p:nvSpPr>
        <p:spPr>
          <a:xfrm>
            <a:off x="397087" y="1340768"/>
            <a:ext cx="3599062" cy="2862322"/>
          </a:xfrm>
          <a:prstGeom prst="rect">
            <a:avLst/>
          </a:prstGeom>
          <a:noFill/>
        </p:spPr>
        <p:txBody>
          <a:bodyPr wrap="none" rtlCol="0">
            <a:spAutoFit/>
          </a:bodyPr>
          <a:lstStyle/>
          <a:p>
            <a:pPr algn="l"/>
            <a:r>
              <a:rPr lang="de-DE" sz="1500" b="1" dirty="0">
                <a:solidFill>
                  <a:srgbClr val="0046B3"/>
                </a:solidFill>
              </a:rPr>
              <a:t>mittelblau:         </a:t>
            </a:r>
            <a:r>
              <a:rPr lang="de-DE" sz="1500" dirty="0"/>
              <a:t>	HEX  	0046b3</a:t>
            </a:r>
          </a:p>
          <a:p>
            <a:pPr marL="0" lvl="1"/>
            <a:endParaRPr lang="de-DE" sz="1500" dirty="0">
              <a:solidFill>
                <a:srgbClr val="960056"/>
              </a:solidFill>
            </a:endParaRPr>
          </a:p>
          <a:p>
            <a:pPr marL="0" lvl="1"/>
            <a:r>
              <a:rPr lang="de-DE" sz="1500" b="1" dirty="0">
                <a:solidFill>
                  <a:srgbClr val="960056"/>
                </a:solidFill>
              </a:rPr>
              <a:t>pink/lila</a:t>
            </a:r>
            <a:r>
              <a:rPr lang="de-DE" sz="1500" dirty="0">
                <a:solidFill>
                  <a:srgbClr val="960056"/>
                </a:solidFill>
              </a:rPr>
              <a:t>	</a:t>
            </a:r>
            <a:r>
              <a:rPr lang="de-DE" sz="1500" dirty="0"/>
              <a:t>	HEX	960056</a:t>
            </a:r>
          </a:p>
          <a:p>
            <a:pPr marL="0" lvl="1"/>
            <a:endParaRPr lang="de-DE" sz="1500" dirty="0"/>
          </a:p>
          <a:p>
            <a:pPr algn="l"/>
            <a:r>
              <a:rPr lang="de-DE" sz="1500" b="1" dirty="0">
                <a:solidFill>
                  <a:srgbClr val="239551"/>
                </a:solidFill>
              </a:rPr>
              <a:t>grün</a:t>
            </a:r>
            <a:r>
              <a:rPr lang="de-DE" sz="1500" b="1" dirty="0">
                <a:solidFill>
                  <a:srgbClr val="45D37F"/>
                </a:solidFill>
              </a:rPr>
              <a:t>:	</a:t>
            </a:r>
            <a:r>
              <a:rPr lang="de-DE" sz="1500" dirty="0"/>
              <a:t>	HEX	239551</a:t>
            </a:r>
          </a:p>
          <a:p>
            <a:pPr algn="l"/>
            <a:endParaRPr lang="de-DE" sz="1500" dirty="0"/>
          </a:p>
          <a:p>
            <a:r>
              <a:rPr lang="de-DE" sz="1500" b="1" dirty="0">
                <a:solidFill>
                  <a:srgbClr val="B1D1FF"/>
                </a:solidFill>
              </a:rPr>
              <a:t>hellblau:	</a:t>
            </a:r>
            <a:r>
              <a:rPr lang="de-DE" sz="1500" dirty="0"/>
              <a:t>	HEX	b1d1ff</a:t>
            </a:r>
          </a:p>
          <a:p>
            <a:pPr algn="l"/>
            <a:endParaRPr lang="de-DE" sz="1500" dirty="0"/>
          </a:p>
          <a:p>
            <a:pPr marL="0" lvl="1"/>
            <a:endParaRPr lang="de-DE" sz="1500" dirty="0"/>
          </a:p>
          <a:p>
            <a:pPr marL="0" lvl="1"/>
            <a:endParaRPr lang="de-DE" sz="1500" dirty="0"/>
          </a:p>
          <a:p>
            <a:pPr marL="0" lvl="1"/>
            <a:endParaRPr lang="de-DE" sz="1500" dirty="0"/>
          </a:p>
          <a:p>
            <a:pPr lvl="1"/>
            <a:endParaRPr lang="de-DE" sz="1500" dirty="0"/>
          </a:p>
        </p:txBody>
      </p:sp>
      <p:sp>
        <p:nvSpPr>
          <p:cNvPr id="6" name="Textfeld 5">
            <a:extLst>
              <a:ext uri="{FF2B5EF4-FFF2-40B4-BE49-F238E27FC236}">
                <a16:creationId xmlns="" xmlns:a16="http://schemas.microsoft.com/office/drawing/2014/main" id="{40DD711F-BE86-DF37-7437-2ECB76541E41}"/>
              </a:ext>
            </a:extLst>
          </p:cNvPr>
          <p:cNvSpPr txBox="1"/>
          <p:nvPr/>
        </p:nvSpPr>
        <p:spPr>
          <a:xfrm flipH="1">
            <a:off x="376912" y="3284984"/>
            <a:ext cx="5935111" cy="3093667"/>
          </a:xfrm>
          <a:prstGeom prst="rect">
            <a:avLst/>
          </a:prstGeom>
          <a:noFill/>
        </p:spPr>
        <p:txBody>
          <a:bodyPr wrap="square" rtlCol="0">
            <a:spAutoFit/>
          </a:bodyPr>
          <a:lstStyle/>
          <a:p>
            <a:pPr algn="l">
              <a:lnSpc>
                <a:spcPct val="150000"/>
              </a:lnSpc>
            </a:pPr>
            <a:r>
              <a:rPr lang="de-DE" sz="2000" b="1" dirty="0"/>
              <a:t>Hinweis zur Verwendung der Farben:</a:t>
            </a:r>
          </a:p>
          <a:p>
            <a:pPr algn="l">
              <a:lnSpc>
                <a:spcPct val="150000"/>
              </a:lnSpc>
            </a:pPr>
            <a:r>
              <a:rPr lang="de-DE" sz="1600" dirty="0"/>
              <a:t>bitte zum Hervorheben von Text oder Rahmen nur die oben genannten Farben verwenden:</a:t>
            </a:r>
          </a:p>
          <a:p>
            <a:pPr marL="342900" indent="-342900" algn="l">
              <a:lnSpc>
                <a:spcPct val="150000"/>
              </a:lnSpc>
              <a:buFontTx/>
              <a:buChar char="-"/>
            </a:pPr>
            <a:r>
              <a:rPr lang="de-DE" sz="1600" dirty="0"/>
              <a:t>gewünschtes Wort/Feld markieren</a:t>
            </a:r>
          </a:p>
          <a:p>
            <a:pPr marL="342900" indent="-342900" algn="l">
              <a:lnSpc>
                <a:spcPct val="150000"/>
              </a:lnSpc>
              <a:buFontTx/>
              <a:buChar char="-"/>
            </a:pPr>
            <a:r>
              <a:rPr lang="de-DE" sz="1600" dirty="0"/>
              <a:t>im </a:t>
            </a:r>
            <a:r>
              <a:rPr lang="de-DE" sz="1600" dirty="0" err="1"/>
              <a:t>Farbmenü</a:t>
            </a:r>
            <a:r>
              <a:rPr lang="de-DE" sz="1600" dirty="0"/>
              <a:t> „weitere Farben“ auswählen (Bild 1)</a:t>
            </a:r>
          </a:p>
          <a:p>
            <a:pPr marL="342900" indent="-342900" algn="l">
              <a:lnSpc>
                <a:spcPct val="150000"/>
              </a:lnSpc>
              <a:buFontTx/>
              <a:buChar char="-"/>
            </a:pPr>
            <a:r>
              <a:rPr lang="de-DE" sz="1600" dirty="0"/>
              <a:t>dort auf den rechten Tab „Benutzerdefiniert“ wechseln </a:t>
            </a:r>
          </a:p>
          <a:p>
            <a:pPr marL="342900" indent="-342900" algn="l">
              <a:lnSpc>
                <a:spcPct val="150000"/>
              </a:lnSpc>
              <a:buFontTx/>
              <a:buChar char="-"/>
            </a:pPr>
            <a:r>
              <a:rPr lang="de-DE" sz="1600" dirty="0"/>
              <a:t>ganz unten unter „Hex“ den entsprechenden Farbcode eingeben, dabei die Raute # stehenlassen! (Bild 2)</a:t>
            </a:r>
          </a:p>
        </p:txBody>
      </p:sp>
      <p:pic>
        <p:nvPicPr>
          <p:cNvPr id="8" name="Grafik 7">
            <a:extLst>
              <a:ext uri="{FF2B5EF4-FFF2-40B4-BE49-F238E27FC236}">
                <a16:creationId xmlns="" xmlns:a16="http://schemas.microsoft.com/office/drawing/2014/main" id="{E32CE1A1-5668-E803-63F7-29C6B697713E}"/>
              </a:ext>
            </a:extLst>
          </p:cNvPr>
          <p:cNvPicPr>
            <a:picLocks noChangeAspect="1"/>
          </p:cNvPicPr>
          <p:nvPr/>
        </p:nvPicPr>
        <p:blipFill rotWithShape="1">
          <a:blip r:embed="rId2"/>
          <a:srcRect l="38899" t="6951" r="48819" b="37400"/>
          <a:stretch/>
        </p:blipFill>
        <p:spPr>
          <a:xfrm>
            <a:off x="6332198" y="885597"/>
            <a:ext cx="1497458" cy="3816424"/>
          </a:xfrm>
          <a:prstGeom prst="rect">
            <a:avLst/>
          </a:prstGeom>
        </p:spPr>
      </p:pic>
      <p:pic>
        <p:nvPicPr>
          <p:cNvPr id="9" name="Grafik 8">
            <a:extLst>
              <a:ext uri="{FF2B5EF4-FFF2-40B4-BE49-F238E27FC236}">
                <a16:creationId xmlns="" xmlns:a16="http://schemas.microsoft.com/office/drawing/2014/main" id="{B45BEDE7-41B2-6D82-C306-9143D0DB6F77}"/>
              </a:ext>
            </a:extLst>
          </p:cNvPr>
          <p:cNvPicPr>
            <a:picLocks noChangeAspect="1"/>
          </p:cNvPicPr>
          <p:nvPr/>
        </p:nvPicPr>
        <p:blipFill rotWithShape="1">
          <a:blip r:embed="rId3"/>
          <a:srcRect l="51937" t="36350" r="26375" b="21013"/>
          <a:stretch/>
        </p:blipFill>
        <p:spPr>
          <a:xfrm>
            <a:off x="9150791" y="885597"/>
            <a:ext cx="2644122" cy="2924048"/>
          </a:xfrm>
          <a:prstGeom prst="rect">
            <a:avLst/>
          </a:prstGeom>
        </p:spPr>
      </p:pic>
      <p:sp>
        <p:nvSpPr>
          <p:cNvPr id="7" name="Textfeld 6">
            <a:extLst>
              <a:ext uri="{FF2B5EF4-FFF2-40B4-BE49-F238E27FC236}">
                <a16:creationId xmlns="" xmlns:a16="http://schemas.microsoft.com/office/drawing/2014/main" id="{A703AAF6-1E31-356C-6B3F-E76925971037}"/>
              </a:ext>
            </a:extLst>
          </p:cNvPr>
          <p:cNvSpPr txBox="1"/>
          <p:nvPr/>
        </p:nvSpPr>
        <p:spPr>
          <a:xfrm flipH="1">
            <a:off x="6624750" y="4517481"/>
            <a:ext cx="1250425" cy="456535"/>
          </a:xfrm>
          <a:prstGeom prst="rect">
            <a:avLst/>
          </a:prstGeom>
          <a:noFill/>
        </p:spPr>
        <p:txBody>
          <a:bodyPr wrap="square" rtlCol="0">
            <a:spAutoFit/>
          </a:bodyPr>
          <a:lstStyle/>
          <a:p>
            <a:pPr algn="l">
              <a:lnSpc>
                <a:spcPct val="150000"/>
              </a:lnSpc>
            </a:pPr>
            <a:r>
              <a:rPr lang="de-DE" dirty="0"/>
              <a:t>Bild 1</a:t>
            </a:r>
          </a:p>
        </p:txBody>
      </p:sp>
      <p:sp>
        <p:nvSpPr>
          <p:cNvPr id="10" name="Textfeld 9">
            <a:extLst>
              <a:ext uri="{FF2B5EF4-FFF2-40B4-BE49-F238E27FC236}">
                <a16:creationId xmlns="" xmlns:a16="http://schemas.microsoft.com/office/drawing/2014/main" id="{9E8A7283-9FF8-F2A9-A947-D7634F6A535F}"/>
              </a:ext>
            </a:extLst>
          </p:cNvPr>
          <p:cNvSpPr txBox="1"/>
          <p:nvPr/>
        </p:nvSpPr>
        <p:spPr>
          <a:xfrm flipH="1">
            <a:off x="9967800" y="3746555"/>
            <a:ext cx="1250425" cy="456535"/>
          </a:xfrm>
          <a:prstGeom prst="rect">
            <a:avLst/>
          </a:prstGeom>
          <a:noFill/>
        </p:spPr>
        <p:txBody>
          <a:bodyPr wrap="square" rtlCol="0">
            <a:spAutoFit/>
          </a:bodyPr>
          <a:lstStyle/>
          <a:p>
            <a:pPr algn="l">
              <a:lnSpc>
                <a:spcPct val="150000"/>
              </a:lnSpc>
            </a:pPr>
            <a:r>
              <a:rPr lang="de-DE" dirty="0"/>
              <a:t>Bild 2</a:t>
            </a:r>
          </a:p>
        </p:txBody>
      </p:sp>
      <p:sp>
        <p:nvSpPr>
          <p:cNvPr id="11" name="Ellipse 10">
            <a:extLst>
              <a:ext uri="{FF2B5EF4-FFF2-40B4-BE49-F238E27FC236}">
                <a16:creationId xmlns="" xmlns:a16="http://schemas.microsoft.com/office/drawing/2014/main" id="{EE9A6A9B-17E2-1248-6B01-8AE3F4F808AD}"/>
              </a:ext>
            </a:extLst>
          </p:cNvPr>
          <p:cNvSpPr/>
          <p:nvPr/>
        </p:nvSpPr>
        <p:spPr>
          <a:xfrm>
            <a:off x="6312023" y="4077072"/>
            <a:ext cx="1728193" cy="360040"/>
          </a:xfrm>
          <a:prstGeom prst="ellipse">
            <a:avLst/>
          </a:prstGeom>
          <a:noFill/>
          <a:ln w="38100">
            <a:solidFill>
              <a:srgbClr val="960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dirty="0" err="1"/>
          </a:p>
        </p:txBody>
      </p:sp>
      <p:sp>
        <p:nvSpPr>
          <p:cNvPr id="12" name="Ellipse 11">
            <a:extLst>
              <a:ext uri="{FF2B5EF4-FFF2-40B4-BE49-F238E27FC236}">
                <a16:creationId xmlns="" xmlns:a16="http://schemas.microsoft.com/office/drawing/2014/main" id="{0D871A03-A2F5-4E61-A771-4E82B38F9B98}"/>
              </a:ext>
            </a:extLst>
          </p:cNvPr>
          <p:cNvSpPr/>
          <p:nvPr/>
        </p:nvSpPr>
        <p:spPr>
          <a:xfrm>
            <a:off x="9053742" y="3429000"/>
            <a:ext cx="1540907" cy="360040"/>
          </a:xfrm>
          <a:prstGeom prst="ellipse">
            <a:avLst/>
          </a:prstGeom>
          <a:noFill/>
          <a:ln w="38100">
            <a:solidFill>
              <a:srgbClr val="960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dirty="0" err="1"/>
          </a:p>
        </p:txBody>
      </p:sp>
      <p:sp>
        <p:nvSpPr>
          <p:cNvPr id="13" name="Ellipse 12">
            <a:extLst>
              <a:ext uri="{FF2B5EF4-FFF2-40B4-BE49-F238E27FC236}">
                <a16:creationId xmlns="" xmlns:a16="http://schemas.microsoft.com/office/drawing/2014/main" id="{244CE70E-028B-4276-8D3A-18E27518F3F1}"/>
              </a:ext>
            </a:extLst>
          </p:cNvPr>
          <p:cNvSpPr/>
          <p:nvPr/>
        </p:nvSpPr>
        <p:spPr>
          <a:xfrm>
            <a:off x="9395251" y="1166119"/>
            <a:ext cx="1540907" cy="360040"/>
          </a:xfrm>
          <a:prstGeom prst="ellipse">
            <a:avLst/>
          </a:prstGeom>
          <a:noFill/>
          <a:ln w="38100">
            <a:solidFill>
              <a:srgbClr val="960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dirty="0" err="1"/>
          </a:p>
        </p:txBody>
      </p:sp>
    </p:spTree>
    <p:extLst>
      <p:ext uri="{BB962C8B-B14F-4D97-AF65-F5344CB8AC3E}">
        <p14:creationId xmlns:p14="http://schemas.microsoft.com/office/powerpoint/2010/main" val="417648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DA930B8-70E6-72FF-69D7-84244B41E012}"/>
              </a:ext>
            </a:extLst>
          </p:cNvPr>
          <p:cNvSpPr>
            <a:spLocks noGrp="1"/>
          </p:cNvSpPr>
          <p:nvPr>
            <p:ph type="body" sz="quarter" idx="13"/>
          </p:nvPr>
        </p:nvSpPr>
        <p:spPr/>
        <p:txBody>
          <a:bodyPr/>
          <a:lstStyle/>
          <a:p>
            <a:r>
              <a:rPr lang="de-DE" dirty="0" smtClean="0"/>
              <a:t>Arztbegleitfahrten</a:t>
            </a:r>
            <a:endParaRPr lang="de-DE" dirty="0"/>
          </a:p>
        </p:txBody>
      </p:sp>
      <p:sp>
        <p:nvSpPr>
          <p:cNvPr id="4" name="Titel 3">
            <a:extLst>
              <a:ext uri="{FF2B5EF4-FFF2-40B4-BE49-F238E27FC236}">
                <a16:creationId xmlns="" xmlns:a16="http://schemas.microsoft.com/office/drawing/2014/main" id="{B81C13FB-3AF7-46EB-021D-12962FD98406}"/>
              </a:ext>
            </a:extLst>
          </p:cNvPr>
          <p:cNvSpPr>
            <a:spLocks noGrp="1"/>
          </p:cNvSpPr>
          <p:nvPr>
            <p:ph type="title"/>
          </p:nvPr>
        </p:nvSpPr>
        <p:spPr/>
        <p:txBody>
          <a:bodyPr/>
          <a:lstStyle/>
          <a:p>
            <a:r>
              <a:rPr lang="de-DE" dirty="0"/>
              <a:t>Niederkassel</a:t>
            </a:r>
          </a:p>
        </p:txBody>
      </p:sp>
      <p:sp>
        <p:nvSpPr>
          <p:cNvPr id="8" name="Textfeld 7">
            <a:extLst>
              <a:ext uri="{FF2B5EF4-FFF2-40B4-BE49-F238E27FC236}">
                <a16:creationId xmlns="" xmlns:a16="http://schemas.microsoft.com/office/drawing/2014/main" id="{32415DAA-A3DF-223B-7689-051614981EA1}"/>
              </a:ext>
            </a:extLst>
          </p:cNvPr>
          <p:cNvSpPr txBox="1"/>
          <p:nvPr/>
        </p:nvSpPr>
        <p:spPr>
          <a:xfrm>
            <a:off x="3492123" y="4830436"/>
            <a:ext cx="8454705" cy="1754326"/>
          </a:xfrm>
          <a:prstGeom prst="rect">
            <a:avLst/>
          </a:prstGeom>
          <a:noFill/>
          <a:ln w="19050">
            <a:solidFill>
              <a:srgbClr val="960056"/>
            </a:solidFill>
          </a:ln>
        </p:spPr>
        <p:txBody>
          <a:bodyPr wrap="square">
            <a:spAutoFit/>
          </a:bodyPr>
          <a:lstStyle/>
          <a:p>
            <a:pPr>
              <a:lnSpc>
                <a:spcPct val="150000"/>
              </a:lnSpc>
            </a:pPr>
            <a:r>
              <a:rPr lang="de-DE" b="1" dirty="0"/>
              <a:t>Angeboten werden Fahrten </a:t>
            </a:r>
            <a:r>
              <a:rPr lang="de-DE" b="1" dirty="0" smtClean="0"/>
              <a:t>für pflegebedürftige </a:t>
            </a:r>
            <a:r>
              <a:rPr lang="de-DE" b="1" dirty="0"/>
              <a:t>Personen, die keine Erstattung der Fahrten zur ambulanten Behandlung („Arztfahrten“) durch ihre Krankenkasse erhalten. (Pflegebedürftige der Pflegegrade 1 und 2</a:t>
            </a:r>
            <a:r>
              <a:rPr lang="de-DE" b="1" dirty="0" smtClean="0"/>
              <a:t>). </a:t>
            </a:r>
            <a:r>
              <a:rPr lang="de-DE" b="1" dirty="0"/>
              <a:t>Rufnummer 02208-500 17 10</a:t>
            </a:r>
          </a:p>
        </p:txBody>
      </p:sp>
      <p:pic>
        <p:nvPicPr>
          <p:cNvPr id="11" name="Grafik 10">
            <a:extLst>
              <a:ext uri="{FF2B5EF4-FFF2-40B4-BE49-F238E27FC236}">
                <a16:creationId xmlns="" xmlns:a16="http://schemas.microsoft.com/office/drawing/2014/main" id="{23612D76-F261-1D1E-F948-F16617B1976B}"/>
              </a:ext>
            </a:extLst>
          </p:cNvPr>
          <p:cNvPicPr>
            <a:picLocks noChangeAspect="1"/>
          </p:cNvPicPr>
          <p:nvPr/>
        </p:nvPicPr>
        <p:blipFill rotWithShape="1">
          <a:blip r:embed="rId2"/>
          <a:srcRect l="32845" t="26480" r="22241" b="25850"/>
          <a:stretch/>
        </p:blipFill>
        <p:spPr>
          <a:xfrm>
            <a:off x="6676268" y="1268760"/>
            <a:ext cx="5224678" cy="3119106"/>
          </a:xfrm>
          <a:prstGeom prst="rect">
            <a:avLst/>
          </a:prstGeom>
        </p:spPr>
      </p:pic>
      <p:pic>
        <p:nvPicPr>
          <p:cNvPr id="3" name="Grafik 2">
            <a:extLst>
              <a:ext uri="{FF2B5EF4-FFF2-40B4-BE49-F238E27FC236}">
                <a16:creationId xmlns="" xmlns:a16="http://schemas.microsoft.com/office/drawing/2014/main" id="{F358B95E-1636-6791-CF01-8F24D6169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268" y="1565195"/>
            <a:ext cx="5224678" cy="2526235"/>
          </a:xfrm>
          <a:prstGeom prst="rect">
            <a:avLst/>
          </a:prstGeom>
        </p:spPr>
      </p:pic>
      <p:sp>
        <p:nvSpPr>
          <p:cNvPr id="5" name="Textfeld 4">
            <a:extLst>
              <a:ext uri="{FF2B5EF4-FFF2-40B4-BE49-F238E27FC236}">
                <a16:creationId xmlns="" xmlns:a16="http://schemas.microsoft.com/office/drawing/2014/main" id="{C71C77F8-D521-7542-EBC5-9E614C0EDE73}"/>
              </a:ext>
            </a:extLst>
          </p:cNvPr>
          <p:cNvSpPr txBox="1"/>
          <p:nvPr/>
        </p:nvSpPr>
        <p:spPr>
          <a:xfrm>
            <a:off x="323460" y="1013255"/>
            <a:ext cx="5224678" cy="3970318"/>
          </a:xfrm>
          <a:prstGeom prst="rect">
            <a:avLst/>
          </a:prstGeom>
          <a:noFill/>
        </p:spPr>
        <p:txBody>
          <a:bodyPr wrap="square" rtlCol="0">
            <a:spAutoFit/>
          </a:bodyPr>
          <a:lstStyle/>
          <a:p>
            <a:pPr>
              <a:lnSpc>
                <a:spcPct val="150000"/>
              </a:lnSpc>
            </a:pPr>
            <a:r>
              <a:rPr lang="de-DE" sz="2800" b="1" dirty="0" smtClean="0">
                <a:latin typeface="Arial" panose="020B0604020202020204" pitchFamily="34" charset="0"/>
                <a:cs typeface="Arial" panose="020B0604020202020204" pitchFamily="34" charset="0"/>
              </a:rPr>
              <a:t>Wer </a:t>
            </a:r>
            <a:r>
              <a:rPr lang="de-DE" sz="2800" b="1" dirty="0">
                <a:latin typeface="Arial" panose="020B0604020202020204" pitchFamily="34" charset="0"/>
                <a:cs typeface="Arial" panose="020B0604020202020204" pitchFamily="34" charset="0"/>
              </a:rPr>
              <a:t>darf sie nutzen</a:t>
            </a:r>
            <a:r>
              <a:rPr lang="de-DE" sz="2000" dirty="0"/>
              <a:t> </a:t>
            </a:r>
          </a:p>
          <a:p>
            <a:pPr>
              <a:lnSpc>
                <a:spcPct val="150000"/>
              </a:lnSpc>
            </a:pPr>
            <a:r>
              <a:rPr lang="de-DE" sz="2000" dirty="0"/>
              <a:t>Gemeinsam mit dem Verein zur Förderung von Seniorinnen und Senioren in Niederkassel (VFSSN e.V.), der Stadt und dem DRK hat der Seniorenbeirat </a:t>
            </a:r>
            <a:r>
              <a:rPr lang="de-DE" sz="2000" dirty="0" smtClean="0"/>
              <a:t>die </a:t>
            </a:r>
            <a:r>
              <a:rPr lang="de-DE" sz="2000" dirty="0"/>
              <a:t> auf den Weg gebracht. Die begleiteten Personen werden zum Arzt und auch wieder nachhause gefahren.</a:t>
            </a:r>
          </a:p>
        </p:txBody>
      </p:sp>
    </p:spTree>
    <p:extLst>
      <p:ext uri="{BB962C8B-B14F-4D97-AF65-F5344CB8AC3E}">
        <p14:creationId xmlns:p14="http://schemas.microsoft.com/office/powerpoint/2010/main" val="1772968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DA930B8-70E6-72FF-69D7-84244B41E012}"/>
              </a:ext>
            </a:extLst>
          </p:cNvPr>
          <p:cNvSpPr>
            <a:spLocks noGrp="1"/>
          </p:cNvSpPr>
          <p:nvPr>
            <p:ph type="body" sz="quarter" idx="13"/>
          </p:nvPr>
        </p:nvSpPr>
        <p:spPr/>
        <p:txBody>
          <a:bodyPr/>
          <a:lstStyle/>
          <a:p>
            <a:r>
              <a:rPr lang="de-DE" dirty="0" smtClean="0"/>
              <a:t>Homepage</a:t>
            </a:r>
            <a:endParaRPr lang="de-DE" dirty="0"/>
          </a:p>
        </p:txBody>
      </p:sp>
      <p:sp>
        <p:nvSpPr>
          <p:cNvPr id="3" name="Foliennummernplatzhalter 2">
            <a:extLst>
              <a:ext uri="{FF2B5EF4-FFF2-40B4-BE49-F238E27FC236}">
                <a16:creationId xmlns="" xmlns:a16="http://schemas.microsoft.com/office/drawing/2014/main" id="{9DF1C44E-6A30-C450-232A-42DA7068C7DA}"/>
              </a:ext>
            </a:extLst>
          </p:cNvPr>
          <p:cNvSpPr>
            <a:spLocks noGrp="1"/>
          </p:cNvSpPr>
          <p:nvPr>
            <p:ph type="sldNum" sz="quarter" idx="16"/>
          </p:nvPr>
        </p:nvSpPr>
        <p:spPr/>
        <p:txBody>
          <a:bodyPr/>
          <a:lstStyle/>
          <a:p>
            <a:fld id="{EA169701-256A-4DBE-B18F-D8B37FA012AD}" type="slidenum">
              <a:rPr lang="de-DE" smtClean="0"/>
              <a:pPr/>
              <a:t>11</a:t>
            </a:fld>
            <a:endParaRPr lang="de-DE" dirty="0"/>
          </a:p>
        </p:txBody>
      </p:sp>
      <p:sp>
        <p:nvSpPr>
          <p:cNvPr id="4" name="Titel 3">
            <a:extLst>
              <a:ext uri="{FF2B5EF4-FFF2-40B4-BE49-F238E27FC236}">
                <a16:creationId xmlns="" xmlns:a16="http://schemas.microsoft.com/office/drawing/2014/main" id="{B81C13FB-3AF7-46EB-021D-12962FD98406}"/>
              </a:ext>
            </a:extLst>
          </p:cNvPr>
          <p:cNvSpPr>
            <a:spLocks noGrp="1"/>
          </p:cNvSpPr>
          <p:nvPr>
            <p:ph type="title"/>
          </p:nvPr>
        </p:nvSpPr>
        <p:spPr/>
        <p:txBody>
          <a:bodyPr/>
          <a:lstStyle/>
          <a:p>
            <a:r>
              <a:rPr lang="de-DE" dirty="0"/>
              <a:t>Niederkassel</a:t>
            </a:r>
          </a:p>
        </p:txBody>
      </p:sp>
      <p:sp>
        <p:nvSpPr>
          <p:cNvPr id="7" name="Textfeld 6">
            <a:extLst>
              <a:ext uri="{FF2B5EF4-FFF2-40B4-BE49-F238E27FC236}">
                <a16:creationId xmlns="" xmlns:a16="http://schemas.microsoft.com/office/drawing/2014/main" id="{A54D366A-6441-00EC-BC5D-688D440EFBEF}"/>
              </a:ext>
            </a:extLst>
          </p:cNvPr>
          <p:cNvSpPr txBox="1"/>
          <p:nvPr/>
        </p:nvSpPr>
        <p:spPr>
          <a:xfrm>
            <a:off x="323460" y="1013255"/>
            <a:ext cx="5224678" cy="2585323"/>
          </a:xfrm>
          <a:prstGeom prst="rect">
            <a:avLst/>
          </a:prstGeom>
          <a:noFill/>
        </p:spPr>
        <p:txBody>
          <a:bodyPr wrap="square" rtlCol="0">
            <a:spAutoFit/>
          </a:bodyPr>
          <a:lstStyle/>
          <a:p>
            <a:pPr algn="l">
              <a:lnSpc>
                <a:spcPct val="150000"/>
              </a:lnSpc>
            </a:pPr>
            <a:r>
              <a:rPr lang="de-DE" sz="2800" b="1" dirty="0" smtClean="0">
                <a:latin typeface="Arial" panose="020B0604020202020204" pitchFamily="34" charset="0"/>
                <a:cs typeface="Arial" panose="020B0604020202020204" pitchFamily="34" charset="0"/>
              </a:rPr>
              <a:t>Die Homepage des Beirates</a:t>
            </a:r>
            <a:endParaRPr lang="de-DE" sz="2000" dirty="0"/>
          </a:p>
          <a:p>
            <a:pPr>
              <a:lnSpc>
                <a:spcPct val="150000"/>
              </a:lnSpc>
            </a:pPr>
            <a:r>
              <a:rPr lang="de-DE" sz="2000" dirty="0" smtClean="0"/>
              <a:t>Unter der Namen </a:t>
            </a:r>
            <a:br>
              <a:rPr lang="de-DE" sz="2000" dirty="0" smtClean="0"/>
            </a:br>
            <a:r>
              <a:rPr lang="de-DE" sz="2000" dirty="0" smtClean="0">
                <a:hlinkClick r:id="rId2"/>
              </a:rPr>
              <a:t>http</a:t>
            </a:r>
            <a:r>
              <a:rPr lang="de-DE" sz="2000" dirty="0">
                <a:hlinkClick r:id="rId2"/>
              </a:rPr>
              <a:t>://</a:t>
            </a:r>
            <a:r>
              <a:rPr lang="de-DE" sz="2000" dirty="0" smtClean="0">
                <a:hlinkClick r:id="rId2"/>
              </a:rPr>
              <a:t>seniorenbeirat-niederkassel.de</a:t>
            </a:r>
            <a:r>
              <a:rPr lang="de-DE" sz="2000" dirty="0" smtClean="0"/>
              <a:t> kann sie jeder aufrufen. Infos rund um alle seniorenrelevanten Themen.</a:t>
            </a:r>
            <a:endParaRPr lang="de-DE" sz="2000" dirty="0"/>
          </a:p>
        </p:txBody>
      </p:sp>
      <p:pic>
        <p:nvPicPr>
          <p:cNvPr id="5" name="Grafik 4">
            <a:extLst>
              <a:ext uri="{FF2B5EF4-FFF2-40B4-BE49-F238E27FC236}">
                <a16:creationId xmlns="" xmlns:a16="http://schemas.microsoft.com/office/drawing/2014/main" id="{666D05A4-7D23-25E1-99AA-AEE8F0CD8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755" y="1565195"/>
            <a:ext cx="4473704" cy="2526235"/>
          </a:xfrm>
          <a:prstGeom prst="rect">
            <a:avLst/>
          </a:prstGeom>
        </p:spPr>
      </p:pic>
    </p:spTree>
    <p:extLst>
      <p:ext uri="{BB962C8B-B14F-4D97-AF65-F5344CB8AC3E}">
        <p14:creationId xmlns:p14="http://schemas.microsoft.com/office/powerpoint/2010/main" val="320620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DA930B8-70E6-72FF-69D7-84244B41E012}"/>
              </a:ext>
            </a:extLst>
          </p:cNvPr>
          <p:cNvSpPr>
            <a:spLocks noGrp="1"/>
          </p:cNvSpPr>
          <p:nvPr>
            <p:ph type="body" sz="quarter" idx="13"/>
          </p:nvPr>
        </p:nvSpPr>
        <p:spPr/>
        <p:txBody>
          <a:bodyPr/>
          <a:lstStyle/>
          <a:p>
            <a:r>
              <a:rPr lang="de-DE" dirty="0" smtClean="0"/>
              <a:t>Homepage</a:t>
            </a:r>
            <a:endParaRPr lang="de-DE" dirty="0"/>
          </a:p>
        </p:txBody>
      </p:sp>
      <p:sp>
        <p:nvSpPr>
          <p:cNvPr id="4" name="Titel 3">
            <a:extLst>
              <a:ext uri="{FF2B5EF4-FFF2-40B4-BE49-F238E27FC236}">
                <a16:creationId xmlns="" xmlns:a16="http://schemas.microsoft.com/office/drawing/2014/main" id="{B81C13FB-3AF7-46EB-021D-12962FD98406}"/>
              </a:ext>
            </a:extLst>
          </p:cNvPr>
          <p:cNvSpPr>
            <a:spLocks noGrp="1"/>
          </p:cNvSpPr>
          <p:nvPr>
            <p:ph type="title"/>
          </p:nvPr>
        </p:nvSpPr>
        <p:spPr/>
        <p:txBody>
          <a:bodyPr/>
          <a:lstStyle/>
          <a:p>
            <a:r>
              <a:rPr lang="de-DE" dirty="0"/>
              <a:t>Niederkassel</a:t>
            </a:r>
          </a:p>
        </p:txBody>
      </p:sp>
      <p:sp>
        <p:nvSpPr>
          <p:cNvPr id="8" name="Textfeld 7">
            <a:extLst>
              <a:ext uri="{FF2B5EF4-FFF2-40B4-BE49-F238E27FC236}">
                <a16:creationId xmlns="" xmlns:a16="http://schemas.microsoft.com/office/drawing/2014/main" id="{32415DAA-A3DF-223B-7689-051614981EA1}"/>
              </a:ext>
            </a:extLst>
          </p:cNvPr>
          <p:cNvSpPr txBox="1"/>
          <p:nvPr/>
        </p:nvSpPr>
        <p:spPr>
          <a:xfrm>
            <a:off x="4439816" y="5085184"/>
            <a:ext cx="7356716" cy="1338828"/>
          </a:xfrm>
          <a:prstGeom prst="rect">
            <a:avLst/>
          </a:prstGeom>
          <a:noFill/>
          <a:ln w="19050">
            <a:solidFill>
              <a:srgbClr val="960056"/>
            </a:solidFill>
          </a:ln>
        </p:spPr>
        <p:txBody>
          <a:bodyPr wrap="square">
            <a:spAutoFit/>
          </a:bodyPr>
          <a:lstStyle/>
          <a:p>
            <a:pPr>
              <a:lnSpc>
                <a:spcPct val="150000"/>
              </a:lnSpc>
            </a:pPr>
            <a:r>
              <a:rPr lang="de-DE" b="1" dirty="0" smtClean="0"/>
              <a:t>Fragen oder Anregungen nimmt der Seniorenbeirat gerne unter </a:t>
            </a:r>
            <a:r>
              <a:rPr lang="de-DE" b="1" dirty="0" smtClean="0">
                <a:hlinkClick r:id="rId2"/>
              </a:rPr>
              <a:t>http://seniorenbeirat-niederkassel.de/Interaktiv/Kontakt/</a:t>
            </a:r>
            <a:r>
              <a:rPr lang="de-DE" b="1" dirty="0" smtClean="0"/>
              <a:t> oder </a:t>
            </a:r>
            <a:r>
              <a:rPr lang="de-DE" b="1" dirty="0" smtClean="0">
                <a:hlinkClick r:id="rId3"/>
              </a:rPr>
              <a:t>info@seniorenbeirat-niederkassel.de</a:t>
            </a:r>
            <a:r>
              <a:rPr lang="de-DE" b="1" dirty="0" smtClean="0"/>
              <a:t> entgegen.</a:t>
            </a:r>
            <a:endParaRPr lang="de-DE" b="1" dirty="0"/>
          </a:p>
        </p:txBody>
      </p:sp>
      <p:pic>
        <p:nvPicPr>
          <p:cNvPr id="11" name="Grafik 10">
            <a:extLst>
              <a:ext uri="{FF2B5EF4-FFF2-40B4-BE49-F238E27FC236}">
                <a16:creationId xmlns="" xmlns:a16="http://schemas.microsoft.com/office/drawing/2014/main" id="{23612D76-F261-1D1E-F948-F16617B1976B}"/>
              </a:ext>
            </a:extLst>
          </p:cNvPr>
          <p:cNvPicPr>
            <a:picLocks noChangeAspect="1"/>
          </p:cNvPicPr>
          <p:nvPr/>
        </p:nvPicPr>
        <p:blipFill rotWithShape="1">
          <a:blip r:embed="rId4"/>
          <a:srcRect l="32845" t="26480" r="22241" b="25850"/>
          <a:stretch/>
        </p:blipFill>
        <p:spPr>
          <a:xfrm>
            <a:off x="6667506" y="1253639"/>
            <a:ext cx="5224678" cy="3119106"/>
          </a:xfrm>
          <a:prstGeom prst="rect">
            <a:avLst/>
          </a:prstGeom>
        </p:spPr>
      </p:pic>
      <p:pic>
        <p:nvPicPr>
          <p:cNvPr id="3" name="Grafik 2">
            <a:extLst>
              <a:ext uri="{FF2B5EF4-FFF2-40B4-BE49-F238E27FC236}">
                <a16:creationId xmlns="" xmlns:a16="http://schemas.microsoft.com/office/drawing/2014/main" id="{F358B95E-1636-6791-CF01-8F24D6169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200" y="1400031"/>
            <a:ext cx="5346415" cy="2972714"/>
          </a:xfrm>
          <a:prstGeom prst="rect">
            <a:avLst/>
          </a:prstGeom>
        </p:spPr>
      </p:pic>
      <p:sp>
        <p:nvSpPr>
          <p:cNvPr id="5" name="Textfeld 4">
            <a:extLst>
              <a:ext uri="{FF2B5EF4-FFF2-40B4-BE49-F238E27FC236}">
                <a16:creationId xmlns="" xmlns:a16="http://schemas.microsoft.com/office/drawing/2014/main" id="{C71C77F8-D521-7542-EBC5-9E614C0EDE73}"/>
              </a:ext>
            </a:extLst>
          </p:cNvPr>
          <p:cNvSpPr txBox="1"/>
          <p:nvPr/>
        </p:nvSpPr>
        <p:spPr>
          <a:xfrm>
            <a:off x="323460" y="1013255"/>
            <a:ext cx="5224678" cy="2585323"/>
          </a:xfrm>
          <a:prstGeom prst="rect">
            <a:avLst/>
          </a:prstGeom>
          <a:noFill/>
        </p:spPr>
        <p:txBody>
          <a:bodyPr wrap="square" rtlCol="0">
            <a:spAutoFit/>
          </a:bodyPr>
          <a:lstStyle/>
          <a:p>
            <a:pPr>
              <a:lnSpc>
                <a:spcPct val="150000"/>
              </a:lnSpc>
            </a:pPr>
            <a:r>
              <a:rPr lang="de-DE" sz="2800" b="1" dirty="0">
                <a:latin typeface="Arial" panose="020B0604020202020204" pitchFamily="34" charset="0"/>
                <a:cs typeface="Arial" panose="020B0604020202020204" pitchFamily="34" charset="0"/>
              </a:rPr>
              <a:t>Die Homepage des Beirates</a:t>
            </a:r>
            <a:endParaRPr lang="de-DE" sz="2000" dirty="0"/>
          </a:p>
          <a:p>
            <a:pPr>
              <a:lnSpc>
                <a:spcPct val="150000"/>
              </a:lnSpc>
            </a:pPr>
            <a:r>
              <a:rPr lang="de-DE" sz="2000" dirty="0"/>
              <a:t>Unter der Namen </a:t>
            </a:r>
            <a:br>
              <a:rPr lang="de-DE" sz="2000" dirty="0"/>
            </a:br>
            <a:r>
              <a:rPr lang="de-DE" sz="2000" dirty="0">
                <a:hlinkClick r:id="rId6"/>
              </a:rPr>
              <a:t>http://seniorenbeirat-niederkassel.de</a:t>
            </a:r>
            <a:r>
              <a:rPr lang="de-DE" sz="2000" dirty="0"/>
              <a:t> kann sie jeder aufrufen. Infos rund um alle Seniorenrelevante </a:t>
            </a:r>
            <a:r>
              <a:rPr lang="de-DE" sz="2000" dirty="0" smtClean="0"/>
              <a:t>Themen. </a:t>
            </a:r>
            <a:endParaRPr lang="de-DE" sz="2000" dirty="0"/>
          </a:p>
        </p:txBody>
      </p:sp>
    </p:spTree>
    <p:extLst>
      <p:ext uri="{BB962C8B-B14F-4D97-AF65-F5344CB8AC3E}">
        <p14:creationId xmlns:p14="http://schemas.microsoft.com/office/powerpoint/2010/main" val="874711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DA930B8-70E6-72FF-69D7-84244B41E012}"/>
              </a:ext>
            </a:extLst>
          </p:cNvPr>
          <p:cNvSpPr>
            <a:spLocks noGrp="1"/>
          </p:cNvSpPr>
          <p:nvPr>
            <p:ph type="body" sz="quarter" idx="13"/>
          </p:nvPr>
        </p:nvSpPr>
        <p:spPr/>
        <p:txBody>
          <a:bodyPr/>
          <a:lstStyle/>
          <a:p>
            <a:r>
              <a:rPr lang="de-DE" dirty="0" smtClean="0"/>
              <a:t>Seniorenwegweiser</a:t>
            </a:r>
            <a:endParaRPr lang="de-DE" dirty="0"/>
          </a:p>
        </p:txBody>
      </p:sp>
      <p:sp>
        <p:nvSpPr>
          <p:cNvPr id="3" name="Foliennummernplatzhalter 2">
            <a:extLst>
              <a:ext uri="{FF2B5EF4-FFF2-40B4-BE49-F238E27FC236}">
                <a16:creationId xmlns="" xmlns:a16="http://schemas.microsoft.com/office/drawing/2014/main" id="{9DF1C44E-6A30-C450-232A-42DA7068C7DA}"/>
              </a:ext>
            </a:extLst>
          </p:cNvPr>
          <p:cNvSpPr>
            <a:spLocks noGrp="1"/>
          </p:cNvSpPr>
          <p:nvPr>
            <p:ph type="sldNum" sz="quarter" idx="16"/>
          </p:nvPr>
        </p:nvSpPr>
        <p:spPr/>
        <p:txBody>
          <a:bodyPr/>
          <a:lstStyle/>
          <a:p>
            <a:fld id="{EA169701-256A-4DBE-B18F-D8B37FA012AD}" type="slidenum">
              <a:rPr lang="de-DE" smtClean="0"/>
              <a:pPr/>
              <a:t>13</a:t>
            </a:fld>
            <a:endParaRPr lang="de-DE" dirty="0"/>
          </a:p>
        </p:txBody>
      </p:sp>
      <p:sp>
        <p:nvSpPr>
          <p:cNvPr id="4" name="Titel 3">
            <a:extLst>
              <a:ext uri="{FF2B5EF4-FFF2-40B4-BE49-F238E27FC236}">
                <a16:creationId xmlns="" xmlns:a16="http://schemas.microsoft.com/office/drawing/2014/main" id="{B81C13FB-3AF7-46EB-021D-12962FD98406}"/>
              </a:ext>
            </a:extLst>
          </p:cNvPr>
          <p:cNvSpPr>
            <a:spLocks noGrp="1"/>
          </p:cNvSpPr>
          <p:nvPr>
            <p:ph type="title"/>
          </p:nvPr>
        </p:nvSpPr>
        <p:spPr/>
        <p:txBody>
          <a:bodyPr/>
          <a:lstStyle/>
          <a:p>
            <a:r>
              <a:rPr lang="de-DE" dirty="0"/>
              <a:t>Niederkassel</a:t>
            </a:r>
          </a:p>
        </p:txBody>
      </p:sp>
      <p:sp>
        <p:nvSpPr>
          <p:cNvPr id="7" name="Textfeld 6">
            <a:extLst>
              <a:ext uri="{FF2B5EF4-FFF2-40B4-BE49-F238E27FC236}">
                <a16:creationId xmlns="" xmlns:a16="http://schemas.microsoft.com/office/drawing/2014/main" id="{A54D366A-6441-00EC-BC5D-688D440EFBEF}"/>
              </a:ext>
            </a:extLst>
          </p:cNvPr>
          <p:cNvSpPr txBox="1"/>
          <p:nvPr/>
        </p:nvSpPr>
        <p:spPr>
          <a:xfrm>
            <a:off x="323460" y="1013255"/>
            <a:ext cx="5224678" cy="4893647"/>
          </a:xfrm>
          <a:prstGeom prst="rect">
            <a:avLst/>
          </a:prstGeom>
          <a:noFill/>
        </p:spPr>
        <p:txBody>
          <a:bodyPr wrap="square" rtlCol="0">
            <a:spAutoFit/>
          </a:bodyPr>
          <a:lstStyle/>
          <a:p>
            <a:pPr algn="l">
              <a:lnSpc>
                <a:spcPct val="150000"/>
              </a:lnSpc>
            </a:pPr>
            <a:r>
              <a:rPr lang="de-DE" sz="2800" b="1" dirty="0" smtClean="0">
                <a:latin typeface="Arial" panose="020B0604020202020204" pitchFamily="34" charset="0"/>
                <a:cs typeface="Arial" panose="020B0604020202020204" pitchFamily="34" charset="0"/>
              </a:rPr>
              <a:t>Zunächst nur online</a:t>
            </a:r>
            <a:endParaRPr lang="de-DE" sz="2000" dirty="0"/>
          </a:p>
          <a:p>
            <a:pPr>
              <a:lnSpc>
                <a:spcPct val="150000"/>
              </a:lnSpc>
            </a:pPr>
            <a:r>
              <a:rPr lang="de-DE" sz="2000" dirty="0" smtClean="0"/>
              <a:t>Unter der Adresse </a:t>
            </a:r>
            <a:br>
              <a:rPr lang="de-DE" sz="2000" dirty="0" smtClean="0"/>
            </a:br>
            <a:r>
              <a:rPr lang="de-DE" sz="2000" dirty="0" smtClean="0">
                <a:hlinkClick r:id="rId2"/>
              </a:rPr>
              <a:t>http</a:t>
            </a:r>
            <a:r>
              <a:rPr lang="de-DE" sz="2000" dirty="0">
                <a:hlinkClick r:id="rId2"/>
              </a:rPr>
              <a:t>://</a:t>
            </a:r>
            <a:r>
              <a:rPr lang="de-DE" sz="2000" dirty="0" smtClean="0">
                <a:hlinkClick r:id="rId2"/>
              </a:rPr>
              <a:t>seniorenbeirat-niederkassel.de</a:t>
            </a:r>
            <a:r>
              <a:rPr lang="de-DE" sz="2000" dirty="0" smtClean="0"/>
              <a:t> kann der Seniorenwegweiser derzeit online auf der Homepage abgerufen werden. </a:t>
            </a:r>
          </a:p>
          <a:p>
            <a:pPr>
              <a:lnSpc>
                <a:spcPct val="150000"/>
              </a:lnSpc>
            </a:pPr>
            <a:r>
              <a:rPr lang="de-DE" sz="2000" dirty="0" smtClean="0"/>
              <a:t>Hier finden Senior*innen alles, was für sie in irgendeiner Art und Weise interessant sein könnte: Sicher leben im Alter, Gesund und fit, Freizeit, Mobilität, Vorsorge und viele weitere Themen. </a:t>
            </a:r>
            <a:endParaRPr lang="de-DE" sz="20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634" y="2185477"/>
            <a:ext cx="5346655" cy="2936342"/>
          </a:xfrm>
          <a:prstGeom prst="rect">
            <a:avLst/>
          </a:prstGeom>
        </p:spPr>
      </p:pic>
    </p:spTree>
    <p:extLst>
      <p:ext uri="{BB962C8B-B14F-4D97-AF65-F5344CB8AC3E}">
        <p14:creationId xmlns:p14="http://schemas.microsoft.com/office/powerpoint/2010/main" val="25193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DA930B8-70E6-72FF-69D7-84244B41E012}"/>
              </a:ext>
            </a:extLst>
          </p:cNvPr>
          <p:cNvSpPr>
            <a:spLocks noGrp="1"/>
          </p:cNvSpPr>
          <p:nvPr>
            <p:ph type="body" sz="quarter" idx="13"/>
          </p:nvPr>
        </p:nvSpPr>
        <p:spPr/>
        <p:txBody>
          <a:bodyPr/>
          <a:lstStyle/>
          <a:p>
            <a:r>
              <a:rPr lang="de-DE" dirty="0" smtClean="0"/>
              <a:t>Seniorenwegweiser</a:t>
            </a:r>
            <a:endParaRPr lang="de-DE" dirty="0"/>
          </a:p>
        </p:txBody>
      </p:sp>
      <p:sp>
        <p:nvSpPr>
          <p:cNvPr id="3" name="Foliennummernplatzhalter 2">
            <a:extLst>
              <a:ext uri="{FF2B5EF4-FFF2-40B4-BE49-F238E27FC236}">
                <a16:creationId xmlns="" xmlns:a16="http://schemas.microsoft.com/office/drawing/2014/main" id="{9DF1C44E-6A30-C450-232A-42DA7068C7DA}"/>
              </a:ext>
            </a:extLst>
          </p:cNvPr>
          <p:cNvSpPr>
            <a:spLocks noGrp="1"/>
          </p:cNvSpPr>
          <p:nvPr>
            <p:ph type="sldNum" sz="quarter" idx="16"/>
          </p:nvPr>
        </p:nvSpPr>
        <p:spPr/>
        <p:txBody>
          <a:bodyPr/>
          <a:lstStyle/>
          <a:p>
            <a:fld id="{EA169701-256A-4DBE-B18F-D8B37FA012AD}" type="slidenum">
              <a:rPr lang="de-DE" smtClean="0"/>
              <a:pPr/>
              <a:t>14</a:t>
            </a:fld>
            <a:endParaRPr lang="de-DE" dirty="0"/>
          </a:p>
        </p:txBody>
      </p:sp>
      <p:sp>
        <p:nvSpPr>
          <p:cNvPr id="4" name="Titel 3">
            <a:extLst>
              <a:ext uri="{FF2B5EF4-FFF2-40B4-BE49-F238E27FC236}">
                <a16:creationId xmlns="" xmlns:a16="http://schemas.microsoft.com/office/drawing/2014/main" id="{B81C13FB-3AF7-46EB-021D-12962FD98406}"/>
              </a:ext>
            </a:extLst>
          </p:cNvPr>
          <p:cNvSpPr>
            <a:spLocks noGrp="1"/>
          </p:cNvSpPr>
          <p:nvPr>
            <p:ph type="title"/>
          </p:nvPr>
        </p:nvSpPr>
        <p:spPr/>
        <p:txBody>
          <a:bodyPr/>
          <a:lstStyle/>
          <a:p>
            <a:r>
              <a:rPr lang="de-DE" dirty="0"/>
              <a:t>Niederkassel</a:t>
            </a:r>
          </a:p>
        </p:txBody>
      </p:sp>
      <p:sp>
        <p:nvSpPr>
          <p:cNvPr id="7" name="Textfeld 6">
            <a:extLst>
              <a:ext uri="{FF2B5EF4-FFF2-40B4-BE49-F238E27FC236}">
                <a16:creationId xmlns="" xmlns:a16="http://schemas.microsoft.com/office/drawing/2014/main" id="{A54D366A-6441-00EC-BC5D-688D440EFBEF}"/>
              </a:ext>
            </a:extLst>
          </p:cNvPr>
          <p:cNvSpPr txBox="1"/>
          <p:nvPr/>
        </p:nvSpPr>
        <p:spPr>
          <a:xfrm>
            <a:off x="323460" y="1013255"/>
            <a:ext cx="5224678" cy="3508653"/>
          </a:xfrm>
          <a:prstGeom prst="rect">
            <a:avLst/>
          </a:prstGeom>
          <a:noFill/>
        </p:spPr>
        <p:txBody>
          <a:bodyPr wrap="square" rtlCol="0">
            <a:spAutoFit/>
          </a:bodyPr>
          <a:lstStyle/>
          <a:p>
            <a:pPr algn="l">
              <a:lnSpc>
                <a:spcPct val="150000"/>
              </a:lnSpc>
            </a:pPr>
            <a:r>
              <a:rPr lang="de-DE" sz="2800" b="1" dirty="0" smtClean="0">
                <a:latin typeface="Arial" panose="020B0604020202020204" pitchFamily="34" charset="0"/>
                <a:cs typeface="Arial" panose="020B0604020202020204" pitchFamily="34" charset="0"/>
              </a:rPr>
              <a:t>Demnächst auch als Heft</a:t>
            </a:r>
            <a:endParaRPr lang="de-DE" sz="2000" dirty="0"/>
          </a:p>
          <a:p>
            <a:pPr>
              <a:lnSpc>
                <a:spcPct val="150000"/>
              </a:lnSpc>
            </a:pPr>
            <a:r>
              <a:rPr lang="de-DE" sz="2000" dirty="0" smtClean="0"/>
              <a:t>Ab März des nächsten Jahres soll der Wegweiser auch als Magazin an vielen Stellen im Stadtgebiet ausliegen.</a:t>
            </a:r>
          </a:p>
          <a:p>
            <a:pPr>
              <a:lnSpc>
                <a:spcPct val="150000"/>
              </a:lnSpc>
            </a:pPr>
            <a:r>
              <a:rPr lang="de-DE" sz="2000" dirty="0" smtClean="0"/>
              <a:t>Er wird dann im Rathaus, in den Geldinstituten, bei Ärzten, Sportvereinen, in Geschäften zur Mitnahme bereit liegen.</a:t>
            </a:r>
            <a:endParaRPr lang="de-DE" sz="20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3444" y="1626989"/>
            <a:ext cx="4869160" cy="4869160"/>
          </a:xfrm>
          <a:prstGeom prst="rect">
            <a:avLst/>
          </a:prstGeom>
        </p:spPr>
      </p:pic>
    </p:spTree>
    <p:extLst>
      <p:ext uri="{BB962C8B-B14F-4D97-AF65-F5344CB8AC3E}">
        <p14:creationId xmlns:p14="http://schemas.microsoft.com/office/powerpoint/2010/main" val="290966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3B0CCEEF-50B4-AC13-B424-8D64A5EEA96F}"/>
              </a:ext>
            </a:extLst>
          </p:cNvPr>
          <p:cNvSpPr>
            <a:spLocks noGrp="1"/>
          </p:cNvSpPr>
          <p:nvPr>
            <p:ph type="title"/>
          </p:nvPr>
        </p:nvSpPr>
        <p:spPr/>
        <p:txBody>
          <a:bodyPr/>
          <a:lstStyle/>
          <a:p>
            <a:r>
              <a:rPr lang="de-DE" dirty="0" smtClean="0"/>
              <a:t>Niederkassel</a:t>
            </a:r>
            <a:endParaRPr lang="de-DE" dirty="0"/>
          </a:p>
        </p:txBody>
      </p:sp>
      <p:sp>
        <p:nvSpPr>
          <p:cNvPr id="8" name="Textfeld 7">
            <a:extLst>
              <a:ext uri="{FF2B5EF4-FFF2-40B4-BE49-F238E27FC236}">
                <a16:creationId xmlns="" xmlns:a16="http://schemas.microsoft.com/office/drawing/2014/main" id="{E0C3FDE4-EDD3-4CF4-E09E-C37635816D34}"/>
              </a:ext>
            </a:extLst>
          </p:cNvPr>
          <p:cNvSpPr txBox="1"/>
          <p:nvPr/>
        </p:nvSpPr>
        <p:spPr>
          <a:xfrm flipH="1">
            <a:off x="952284" y="982245"/>
            <a:ext cx="10287429" cy="1769715"/>
          </a:xfrm>
          <a:prstGeom prst="rect">
            <a:avLst/>
          </a:prstGeom>
          <a:noFill/>
        </p:spPr>
        <p:txBody>
          <a:bodyPr wrap="square" rtlCol="0">
            <a:spAutoFit/>
          </a:bodyPr>
          <a:lstStyle/>
          <a:p>
            <a:pPr algn="ctr">
              <a:lnSpc>
                <a:spcPct val="150000"/>
              </a:lnSpc>
            </a:pPr>
            <a:r>
              <a:rPr lang="de-DE" sz="5400" b="1" dirty="0">
                <a:solidFill>
                  <a:srgbClr val="0046B3"/>
                </a:solidFill>
              </a:rPr>
              <a:t>Älter werden in Niederkassel</a:t>
            </a:r>
          </a:p>
          <a:p>
            <a:pPr algn="ctr"/>
            <a:r>
              <a:rPr lang="de-DE" sz="2800" b="1" dirty="0">
                <a:solidFill>
                  <a:srgbClr val="0046B3"/>
                </a:solidFill>
              </a:rPr>
              <a:t>Informations- und Gesprächsabend</a:t>
            </a:r>
          </a:p>
        </p:txBody>
      </p:sp>
      <p:sp>
        <p:nvSpPr>
          <p:cNvPr id="9" name="Textfeld 8">
            <a:extLst>
              <a:ext uri="{FF2B5EF4-FFF2-40B4-BE49-F238E27FC236}">
                <a16:creationId xmlns="" xmlns:a16="http://schemas.microsoft.com/office/drawing/2014/main" id="{C8BB552D-369D-C1B8-7D51-BAABEA821F48}"/>
              </a:ext>
            </a:extLst>
          </p:cNvPr>
          <p:cNvSpPr txBox="1"/>
          <p:nvPr/>
        </p:nvSpPr>
        <p:spPr>
          <a:xfrm>
            <a:off x="5832947" y="2921168"/>
            <a:ext cx="526105" cy="707886"/>
          </a:xfrm>
          <a:prstGeom prst="rect">
            <a:avLst/>
          </a:prstGeom>
          <a:noFill/>
        </p:spPr>
        <p:txBody>
          <a:bodyPr wrap="none" rtlCol="0">
            <a:spAutoFit/>
          </a:bodyPr>
          <a:lstStyle/>
          <a:p>
            <a:pPr algn="ctr"/>
            <a:r>
              <a:rPr lang="de-DE" sz="2000" dirty="0"/>
              <a:t>mit</a:t>
            </a:r>
          </a:p>
          <a:p>
            <a:pPr algn="ctr"/>
            <a:endParaRPr lang="de-DE" sz="2000" dirty="0"/>
          </a:p>
        </p:txBody>
      </p:sp>
      <p:sp>
        <p:nvSpPr>
          <p:cNvPr id="3" name="Textfeld 2">
            <a:extLst>
              <a:ext uri="{FF2B5EF4-FFF2-40B4-BE49-F238E27FC236}">
                <a16:creationId xmlns="" xmlns:a16="http://schemas.microsoft.com/office/drawing/2014/main" id="{6FB1EED2-7ABB-7A43-5741-5C8699128B3C}"/>
              </a:ext>
            </a:extLst>
          </p:cNvPr>
          <p:cNvSpPr txBox="1"/>
          <p:nvPr/>
        </p:nvSpPr>
        <p:spPr>
          <a:xfrm>
            <a:off x="4955130" y="3415906"/>
            <a:ext cx="2172390" cy="1200329"/>
          </a:xfrm>
          <a:prstGeom prst="rect">
            <a:avLst/>
          </a:prstGeom>
          <a:noFill/>
        </p:spPr>
        <p:txBody>
          <a:bodyPr wrap="none" rtlCol="0">
            <a:spAutoFit/>
          </a:bodyPr>
          <a:lstStyle/>
          <a:p>
            <a:pPr algn="ctr"/>
            <a:r>
              <a:rPr lang="de-DE" sz="2400" dirty="0"/>
              <a:t>Heidrun Bader</a:t>
            </a:r>
            <a:br>
              <a:rPr lang="de-DE" sz="2400" dirty="0"/>
            </a:br>
            <a:r>
              <a:rPr lang="de-DE" sz="2400" dirty="0"/>
              <a:t>(</a:t>
            </a:r>
            <a:r>
              <a:rPr lang="de-DE" sz="2400" dirty="0" err="1"/>
              <a:t>GudW</a:t>
            </a:r>
            <a:r>
              <a:rPr lang="de-DE" sz="2400" dirty="0"/>
              <a:t>)</a:t>
            </a:r>
          </a:p>
          <a:p>
            <a:pPr algn="ctr"/>
            <a:endParaRPr lang="de-DE" sz="2400" dirty="0"/>
          </a:p>
        </p:txBody>
      </p:sp>
      <p:sp>
        <p:nvSpPr>
          <p:cNvPr id="5" name="Textfeld 4">
            <a:extLst>
              <a:ext uri="{FF2B5EF4-FFF2-40B4-BE49-F238E27FC236}">
                <a16:creationId xmlns="" xmlns:a16="http://schemas.microsoft.com/office/drawing/2014/main" id="{DE3CEC4E-C5FB-6D14-7E67-221CD2385C95}"/>
              </a:ext>
            </a:extLst>
          </p:cNvPr>
          <p:cNvSpPr txBox="1"/>
          <p:nvPr/>
        </p:nvSpPr>
        <p:spPr>
          <a:xfrm>
            <a:off x="369688" y="3429000"/>
            <a:ext cx="4100033" cy="1200329"/>
          </a:xfrm>
          <a:prstGeom prst="rect">
            <a:avLst/>
          </a:prstGeom>
          <a:noFill/>
        </p:spPr>
        <p:txBody>
          <a:bodyPr wrap="none" rtlCol="0">
            <a:spAutoFit/>
          </a:bodyPr>
          <a:lstStyle/>
          <a:p>
            <a:pPr algn="ctr"/>
            <a:r>
              <a:rPr lang="de-DE" sz="2400" dirty="0"/>
              <a:t>Hans-Werner </a:t>
            </a:r>
            <a:r>
              <a:rPr lang="de-DE" sz="2400" dirty="0" err="1"/>
              <a:t>Klinkhammels</a:t>
            </a:r>
            <a:r>
              <a:rPr lang="de-DE" sz="2400" dirty="0"/>
              <a:t> </a:t>
            </a:r>
            <a:br>
              <a:rPr lang="de-DE" sz="2400" dirty="0"/>
            </a:br>
            <a:r>
              <a:rPr lang="de-DE" sz="2400" dirty="0"/>
              <a:t>(Seniorenbeauftragter)</a:t>
            </a:r>
          </a:p>
          <a:p>
            <a:pPr algn="ctr"/>
            <a:endParaRPr lang="de-DE" sz="2400" dirty="0"/>
          </a:p>
        </p:txBody>
      </p:sp>
      <p:sp>
        <p:nvSpPr>
          <p:cNvPr id="6" name="Textfeld 5">
            <a:extLst>
              <a:ext uri="{FF2B5EF4-FFF2-40B4-BE49-F238E27FC236}">
                <a16:creationId xmlns="" xmlns:a16="http://schemas.microsoft.com/office/drawing/2014/main" id="{2E8C8700-2186-6E94-0A16-36125E43FEAB}"/>
              </a:ext>
            </a:extLst>
          </p:cNvPr>
          <p:cNvSpPr txBox="1"/>
          <p:nvPr/>
        </p:nvSpPr>
        <p:spPr>
          <a:xfrm>
            <a:off x="8441381" y="3415906"/>
            <a:ext cx="2496197" cy="1200329"/>
          </a:xfrm>
          <a:prstGeom prst="rect">
            <a:avLst/>
          </a:prstGeom>
          <a:noFill/>
        </p:spPr>
        <p:txBody>
          <a:bodyPr wrap="none" rtlCol="0">
            <a:spAutoFit/>
          </a:bodyPr>
          <a:lstStyle/>
          <a:p>
            <a:pPr algn="ctr"/>
            <a:r>
              <a:rPr lang="de-DE" sz="2400" dirty="0"/>
              <a:t>Jochen van </a:t>
            </a:r>
            <a:r>
              <a:rPr lang="de-DE" sz="2400" dirty="0" err="1"/>
              <a:t>Üüm</a:t>
            </a:r>
            <a:r>
              <a:rPr lang="de-DE" sz="2400" dirty="0"/>
              <a:t/>
            </a:r>
            <a:br>
              <a:rPr lang="de-DE" sz="2400" dirty="0"/>
            </a:br>
            <a:r>
              <a:rPr lang="de-DE" sz="2400" dirty="0"/>
              <a:t>(</a:t>
            </a:r>
            <a:r>
              <a:rPr lang="de-DE" sz="2400" dirty="0" err="1"/>
              <a:t>GudW</a:t>
            </a:r>
            <a:r>
              <a:rPr lang="de-DE" sz="2400" dirty="0"/>
              <a:t>)</a:t>
            </a:r>
          </a:p>
          <a:p>
            <a:pPr algn="ctr"/>
            <a:endParaRPr lang="de-DE" sz="2400" dirty="0"/>
          </a:p>
        </p:txBody>
      </p:sp>
      <p:pic>
        <p:nvPicPr>
          <p:cNvPr id="14" name="Grafik 13">
            <a:extLst>
              <a:ext uri="{FF2B5EF4-FFF2-40B4-BE49-F238E27FC236}">
                <a16:creationId xmlns="" xmlns:a16="http://schemas.microsoft.com/office/drawing/2014/main" id="{52605D08-B9D8-AC5C-9E8F-380A0D90CC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5130" y="5323259"/>
            <a:ext cx="2268335" cy="1362802"/>
          </a:xfrm>
          <a:prstGeom prst="rect">
            <a:avLst/>
          </a:prstGeom>
          <a:solidFill>
            <a:srgbClr val="FFFFFF">
              <a:alpha val="0"/>
            </a:srgbClr>
          </a:solidFill>
          <a:ln>
            <a:noFill/>
          </a:ln>
        </p:spPr>
      </p:pic>
      <p:pic>
        <p:nvPicPr>
          <p:cNvPr id="35" name="Grafik 34" descr="Ein Bild, das draußen, Baum, Wolke, Boot enthält.&#10;&#10;Automatisch generierte Beschreibung">
            <a:extLst>
              <a:ext uri="{FF2B5EF4-FFF2-40B4-BE49-F238E27FC236}">
                <a16:creationId xmlns="" xmlns:a16="http://schemas.microsoft.com/office/drawing/2014/main" id="{5666297E-591D-18F6-2D14-2D3D6BAC0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610" y="5006963"/>
            <a:ext cx="3286619" cy="1851037"/>
          </a:xfrm>
          <a:prstGeom prst="rect">
            <a:avLst/>
          </a:prstGeom>
        </p:spPr>
      </p:pic>
      <p:pic>
        <p:nvPicPr>
          <p:cNvPr id="37" name="Grafik 36" descr="Ein Bild, das draußen, Gras, Himmel, Pflanze enthält.&#10;&#10;Automatisch generierte Beschreibung">
            <a:extLst>
              <a:ext uri="{FF2B5EF4-FFF2-40B4-BE49-F238E27FC236}">
                <a16:creationId xmlns="" xmlns:a16="http://schemas.microsoft.com/office/drawing/2014/main" id="{087269D8-5DA5-F5A5-971F-E0644CBE9A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 y="5006963"/>
            <a:ext cx="1901760" cy="1870699"/>
          </a:xfrm>
          <a:prstGeom prst="rect">
            <a:avLst/>
          </a:prstGeom>
        </p:spPr>
      </p:pic>
      <p:pic>
        <p:nvPicPr>
          <p:cNvPr id="39" name="Grafik 38" descr="Ein Bild, das draußen, Gebäude, Himmel, Fenster enthält.&#10;&#10;Automatisch generierte Beschreibung">
            <a:extLst>
              <a:ext uri="{FF2B5EF4-FFF2-40B4-BE49-F238E27FC236}">
                <a16:creationId xmlns="" xmlns:a16="http://schemas.microsoft.com/office/drawing/2014/main" id="{C471BCAF-55F0-B66A-4CFA-3ECADC111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4146" y="5006963"/>
            <a:ext cx="2497035" cy="1851037"/>
          </a:xfrm>
          <a:prstGeom prst="rect">
            <a:avLst/>
          </a:prstGeom>
        </p:spPr>
      </p:pic>
      <p:pic>
        <p:nvPicPr>
          <p:cNvPr id="43" name="Grafik 42" descr="Ein Bild, das draußen, Himmel, Baum, Gebäude enthält.&#10;&#10;Automatisch generierte Beschreibung">
            <a:extLst>
              <a:ext uri="{FF2B5EF4-FFF2-40B4-BE49-F238E27FC236}">
                <a16:creationId xmlns="" xmlns:a16="http://schemas.microsoft.com/office/drawing/2014/main" id="{DE86E4A8-ECBA-DA1F-99DB-C128AD14BE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702757" y="5388419"/>
            <a:ext cx="1851038" cy="1127449"/>
          </a:xfrm>
          <a:prstGeom prst="rect">
            <a:avLst/>
          </a:prstGeom>
        </p:spPr>
      </p:pic>
      <p:sp>
        <p:nvSpPr>
          <p:cNvPr id="7" name="Textplatzhalter 6"/>
          <p:cNvSpPr>
            <a:spLocks noGrp="1"/>
          </p:cNvSpPr>
          <p:nvPr>
            <p:ph type="body" sz="quarter" idx="13"/>
          </p:nvPr>
        </p:nvSpPr>
        <p:spPr/>
        <p:txBody>
          <a:bodyPr/>
          <a:lstStyle/>
          <a:p>
            <a:r>
              <a:rPr lang="de-DE" dirty="0" smtClean="0"/>
              <a:t>Hans-Werner Klinkhammels</a:t>
            </a:r>
            <a:endParaRPr lang="de-DE" dirty="0"/>
          </a:p>
        </p:txBody>
      </p:sp>
    </p:spTree>
    <p:extLst>
      <p:ext uri="{BB962C8B-B14F-4D97-AF65-F5344CB8AC3E}">
        <p14:creationId xmlns:p14="http://schemas.microsoft.com/office/powerpoint/2010/main" val="367690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77F75F38-4A1C-D7D3-9247-260E6DC3ECBD}"/>
              </a:ext>
            </a:extLst>
          </p:cNvPr>
          <p:cNvSpPr>
            <a:spLocks noGrp="1"/>
          </p:cNvSpPr>
          <p:nvPr>
            <p:ph type="body" sz="quarter" idx="13"/>
          </p:nvPr>
        </p:nvSpPr>
        <p:spPr/>
        <p:txBody>
          <a:bodyPr/>
          <a:lstStyle/>
          <a:p>
            <a:r>
              <a:rPr lang="de-DE" dirty="0" smtClean="0"/>
              <a:t>Senior*innen in der Stadtgesellschaft</a:t>
            </a:r>
            <a:endParaRPr lang="de-DE" dirty="0"/>
          </a:p>
        </p:txBody>
      </p:sp>
      <p:sp>
        <p:nvSpPr>
          <p:cNvPr id="3" name="Foliennummernplatzhalter 2">
            <a:extLst>
              <a:ext uri="{FF2B5EF4-FFF2-40B4-BE49-F238E27FC236}">
                <a16:creationId xmlns="" xmlns:a16="http://schemas.microsoft.com/office/drawing/2014/main" id="{E0FCB74A-073B-3355-6C7E-4086795C9981}"/>
              </a:ext>
            </a:extLst>
          </p:cNvPr>
          <p:cNvSpPr>
            <a:spLocks noGrp="1"/>
          </p:cNvSpPr>
          <p:nvPr>
            <p:ph type="sldNum" sz="quarter" idx="16"/>
          </p:nvPr>
        </p:nvSpPr>
        <p:spPr/>
        <p:txBody>
          <a:bodyPr/>
          <a:lstStyle/>
          <a:p>
            <a:fld id="{EA169701-256A-4DBE-B18F-D8B37FA012AD}" type="slidenum">
              <a:rPr lang="de-DE" smtClean="0"/>
              <a:pPr/>
              <a:t>3</a:t>
            </a:fld>
            <a:endParaRPr lang="de-DE" dirty="0"/>
          </a:p>
        </p:txBody>
      </p:sp>
      <p:sp>
        <p:nvSpPr>
          <p:cNvPr id="4" name="Titel 3">
            <a:extLst>
              <a:ext uri="{FF2B5EF4-FFF2-40B4-BE49-F238E27FC236}">
                <a16:creationId xmlns="" xmlns:a16="http://schemas.microsoft.com/office/drawing/2014/main" id="{FE9AF948-75C0-E6BA-A46B-F42CFEA0E3FC}"/>
              </a:ext>
            </a:extLst>
          </p:cNvPr>
          <p:cNvSpPr>
            <a:spLocks noGrp="1"/>
          </p:cNvSpPr>
          <p:nvPr>
            <p:ph type="title"/>
          </p:nvPr>
        </p:nvSpPr>
        <p:spPr/>
        <p:txBody>
          <a:bodyPr/>
          <a:lstStyle/>
          <a:p>
            <a:r>
              <a:rPr lang="de-DE" dirty="0"/>
              <a:t>Niederkassel</a:t>
            </a:r>
          </a:p>
        </p:txBody>
      </p:sp>
      <p:sp>
        <p:nvSpPr>
          <p:cNvPr id="5" name="Textfeld 4">
            <a:extLst>
              <a:ext uri="{FF2B5EF4-FFF2-40B4-BE49-F238E27FC236}">
                <a16:creationId xmlns="" xmlns:a16="http://schemas.microsoft.com/office/drawing/2014/main" id="{75B13340-4FE0-892C-1B27-5126C2196464}"/>
              </a:ext>
            </a:extLst>
          </p:cNvPr>
          <p:cNvSpPr txBox="1"/>
          <p:nvPr/>
        </p:nvSpPr>
        <p:spPr>
          <a:xfrm>
            <a:off x="2279576" y="1628800"/>
            <a:ext cx="8208912" cy="2862322"/>
          </a:xfrm>
          <a:prstGeom prst="rect">
            <a:avLst/>
          </a:prstGeom>
          <a:noFill/>
        </p:spPr>
        <p:txBody>
          <a:bodyPr wrap="square" rtlCol="0">
            <a:spAutoFit/>
          </a:bodyPr>
          <a:lstStyle/>
          <a:p>
            <a:pPr algn="l">
              <a:lnSpc>
                <a:spcPct val="150000"/>
              </a:lnSpc>
            </a:pPr>
            <a:r>
              <a:rPr lang="de-DE" sz="2000" b="1" dirty="0">
                <a:solidFill>
                  <a:srgbClr val="960056"/>
                </a:solidFill>
              </a:rPr>
              <a:t>Senior</a:t>
            </a:r>
            <a:r>
              <a:rPr lang="de-DE" sz="2000" dirty="0"/>
              <a:t> bezeichnet einen älteren Menschen, beispielsweise im Rentenalter oder Ruheständler. […] </a:t>
            </a:r>
          </a:p>
          <a:p>
            <a:pPr algn="l">
              <a:lnSpc>
                <a:spcPct val="150000"/>
              </a:lnSpc>
            </a:pPr>
            <a:r>
              <a:rPr lang="de-DE" sz="2000" dirty="0"/>
              <a:t>Auf </a:t>
            </a:r>
            <a:r>
              <a:rPr lang="de-DE" sz="2000" b="1" dirty="0">
                <a:solidFill>
                  <a:srgbClr val="960056"/>
                </a:solidFill>
              </a:rPr>
              <a:t>kommunaler Ebene </a:t>
            </a:r>
            <a:r>
              <a:rPr lang="de-DE" sz="2000" dirty="0"/>
              <a:t>werden Senioren von </a:t>
            </a:r>
            <a:r>
              <a:rPr lang="de-DE" sz="2000" b="1" dirty="0">
                <a:solidFill>
                  <a:srgbClr val="239551"/>
                </a:solidFill>
              </a:rPr>
              <a:t>Seniorenvertretungen </a:t>
            </a:r>
            <a:r>
              <a:rPr lang="de-DE" sz="2000" dirty="0"/>
              <a:t>vertreten. Als Bindeglied zwischen Politik, Verwaltung und älteren Menschen ermöglichen und sichern sie die Teilhabe älterer Menschen an gesellschaftlichen </a:t>
            </a:r>
            <a:r>
              <a:rPr lang="de-DE" sz="2000" dirty="0" smtClean="0"/>
              <a:t>Aktivitäten.</a:t>
            </a:r>
            <a:endParaRPr lang="de-DE" sz="2000" dirty="0"/>
          </a:p>
        </p:txBody>
      </p:sp>
      <p:sp>
        <p:nvSpPr>
          <p:cNvPr id="6" name="Textfeld 5">
            <a:extLst>
              <a:ext uri="{FF2B5EF4-FFF2-40B4-BE49-F238E27FC236}">
                <a16:creationId xmlns="" xmlns:a16="http://schemas.microsoft.com/office/drawing/2014/main" id="{AE2EC261-E419-0047-8334-FF6D84C77D73}"/>
              </a:ext>
            </a:extLst>
          </p:cNvPr>
          <p:cNvSpPr txBox="1"/>
          <p:nvPr/>
        </p:nvSpPr>
        <p:spPr>
          <a:xfrm>
            <a:off x="551384" y="1253492"/>
            <a:ext cx="2520280" cy="3154710"/>
          </a:xfrm>
          <a:prstGeom prst="rect">
            <a:avLst/>
          </a:prstGeom>
          <a:noFill/>
        </p:spPr>
        <p:txBody>
          <a:bodyPr wrap="square" rtlCol="0">
            <a:spAutoFit/>
          </a:bodyPr>
          <a:lstStyle/>
          <a:p>
            <a:pPr algn="l"/>
            <a:r>
              <a:rPr lang="de-DE" sz="20000" b="1" dirty="0">
                <a:solidFill>
                  <a:schemeClr val="accent3"/>
                </a:solidFill>
              </a:rPr>
              <a:t>»</a:t>
            </a:r>
          </a:p>
        </p:txBody>
      </p:sp>
      <p:sp>
        <p:nvSpPr>
          <p:cNvPr id="7" name="Textfeld 6">
            <a:extLst>
              <a:ext uri="{FF2B5EF4-FFF2-40B4-BE49-F238E27FC236}">
                <a16:creationId xmlns="" xmlns:a16="http://schemas.microsoft.com/office/drawing/2014/main" id="{B4AD90B9-01E0-9329-ABF9-62CC97E84285}"/>
              </a:ext>
            </a:extLst>
          </p:cNvPr>
          <p:cNvSpPr txBox="1"/>
          <p:nvPr/>
        </p:nvSpPr>
        <p:spPr>
          <a:xfrm flipH="1">
            <a:off x="10344472" y="1245798"/>
            <a:ext cx="2304256" cy="3170099"/>
          </a:xfrm>
          <a:prstGeom prst="rect">
            <a:avLst/>
          </a:prstGeom>
          <a:noFill/>
        </p:spPr>
        <p:txBody>
          <a:bodyPr wrap="square" rtlCol="0">
            <a:spAutoFit/>
          </a:bodyPr>
          <a:lstStyle/>
          <a:p>
            <a:pPr algn="l"/>
            <a:r>
              <a:rPr lang="de-DE" sz="20000" b="1" dirty="0">
                <a:solidFill>
                  <a:schemeClr val="accent3"/>
                </a:solidFill>
              </a:rPr>
              <a:t>«</a:t>
            </a:r>
          </a:p>
        </p:txBody>
      </p:sp>
    </p:spTree>
    <p:extLst>
      <p:ext uri="{BB962C8B-B14F-4D97-AF65-F5344CB8AC3E}">
        <p14:creationId xmlns:p14="http://schemas.microsoft.com/office/powerpoint/2010/main" val="3010601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B75F035B-77C7-DD9B-C647-B7F217C0DA3C}"/>
              </a:ext>
            </a:extLst>
          </p:cNvPr>
          <p:cNvSpPr>
            <a:spLocks noGrp="1"/>
          </p:cNvSpPr>
          <p:nvPr>
            <p:ph type="body" sz="quarter" idx="13"/>
          </p:nvPr>
        </p:nvSpPr>
        <p:spPr/>
        <p:txBody>
          <a:bodyPr/>
          <a:lstStyle/>
          <a:p>
            <a:r>
              <a:rPr lang="de-DE" dirty="0" smtClean="0"/>
              <a:t>Der Seniorenbeirat</a:t>
            </a:r>
            <a:endParaRPr lang="de-DE" dirty="0"/>
          </a:p>
        </p:txBody>
      </p:sp>
      <p:sp>
        <p:nvSpPr>
          <p:cNvPr id="3" name="Foliennummernplatzhalter 2">
            <a:extLst>
              <a:ext uri="{FF2B5EF4-FFF2-40B4-BE49-F238E27FC236}">
                <a16:creationId xmlns="" xmlns:a16="http://schemas.microsoft.com/office/drawing/2014/main" id="{26934CF4-9FC0-8A81-DF1A-EAFB5822057C}"/>
              </a:ext>
            </a:extLst>
          </p:cNvPr>
          <p:cNvSpPr>
            <a:spLocks noGrp="1"/>
          </p:cNvSpPr>
          <p:nvPr>
            <p:ph type="sldNum" sz="quarter" idx="16"/>
          </p:nvPr>
        </p:nvSpPr>
        <p:spPr/>
        <p:txBody>
          <a:bodyPr/>
          <a:lstStyle/>
          <a:p>
            <a:fld id="{EA169701-256A-4DBE-B18F-D8B37FA012AD}" type="slidenum">
              <a:rPr lang="de-DE" smtClean="0"/>
              <a:pPr/>
              <a:t>4</a:t>
            </a:fld>
            <a:endParaRPr lang="de-DE" dirty="0"/>
          </a:p>
        </p:txBody>
      </p:sp>
      <p:sp>
        <p:nvSpPr>
          <p:cNvPr id="4" name="Titel 3">
            <a:extLst>
              <a:ext uri="{FF2B5EF4-FFF2-40B4-BE49-F238E27FC236}">
                <a16:creationId xmlns="" xmlns:a16="http://schemas.microsoft.com/office/drawing/2014/main" id="{C3658585-AA6C-C3E8-FB5D-6D16FA781CF7}"/>
              </a:ext>
            </a:extLst>
          </p:cNvPr>
          <p:cNvSpPr>
            <a:spLocks noGrp="1"/>
          </p:cNvSpPr>
          <p:nvPr>
            <p:ph type="title"/>
          </p:nvPr>
        </p:nvSpPr>
        <p:spPr/>
        <p:txBody>
          <a:bodyPr/>
          <a:lstStyle/>
          <a:p>
            <a:r>
              <a:rPr lang="de-DE" dirty="0" smtClean="0"/>
              <a:t>Niederkassel</a:t>
            </a:r>
            <a:endParaRPr lang="de-DE" dirty="0"/>
          </a:p>
        </p:txBody>
      </p:sp>
      <p:sp>
        <p:nvSpPr>
          <p:cNvPr id="5" name="Textfeld 4">
            <a:extLst>
              <a:ext uri="{FF2B5EF4-FFF2-40B4-BE49-F238E27FC236}">
                <a16:creationId xmlns="" xmlns:a16="http://schemas.microsoft.com/office/drawing/2014/main" id="{A54D366A-6441-00EC-BC5D-688D440EFBEF}"/>
              </a:ext>
            </a:extLst>
          </p:cNvPr>
          <p:cNvSpPr txBox="1"/>
          <p:nvPr/>
        </p:nvSpPr>
        <p:spPr>
          <a:xfrm>
            <a:off x="323460" y="1013255"/>
            <a:ext cx="5224678" cy="3508653"/>
          </a:xfrm>
          <a:prstGeom prst="rect">
            <a:avLst/>
          </a:prstGeom>
          <a:noFill/>
        </p:spPr>
        <p:txBody>
          <a:bodyPr wrap="square" rtlCol="0">
            <a:spAutoFit/>
          </a:bodyPr>
          <a:lstStyle/>
          <a:p>
            <a:pPr algn="l">
              <a:lnSpc>
                <a:spcPct val="150000"/>
              </a:lnSpc>
            </a:pPr>
            <a:r>
              <a:rPr lang="de-DE" sz="2800" b="1" dirty="0" smtClean="0">
                <a:latin typeface="Arial" panose="020B0604020202020204" pitchFamily="34" charset="0"/>
                <a:cs typeface="Arial" panose="020B0604020202020204" pitchFamily="34" charset="0"/>
              </a:rPr>
              <a:t>Seine Tätigkeit</a:t>
            </a:r>
            <a:r>
              <a:rPr lang="de-DE" sz="2000" dirty="0" smtClean="0"/>
              <a:t> </a:t>
            </a:r>
            <a:endParaRPr lang="de-DE" sz="2000" dirty="0"/>
          </a:p>
          <a:p>
            <a:pPr>
              <a:lnSpc>
                <a:spcPct val="150000"/>
              </a:lnSpc>
            </a:pPr>
            <a:r>
              <a:rPr lang="de-DE" sz="2000" dirty="0" smtClean="0"/>
              <a:t>Der </a:t>
            </a:r>
            <a:r>
              <a:rPr lang="de-DE" sz="2000" b="1" dirty="0"/>
              <a:t>Seniorenbeirat</a:t>
            </a:r>
            <a:r>
              <a:rPr lang="de-DE" sz="2000" dirty="0"/>
              <a:t> soll zu Fragen, die ihm vom Rat, einem Ausschuss oder vom Bürgermeister vorgelegt werden, Stellung nehmen.</a:t>
            </a:r>
            <a:br>
              <a:rPr lang="de-DE" sz="2000" dirty="0"/>
            </a:br>
            <a:r>
              <a:rPr lang="de-DE" sz="2000" dirty="0" smtClean="0"/>
              <a:t>Seine Aufgaben </a:t>
            </a:r>
            <a:r>
              <a:rPr lang="de-DE" sz="2000" dirty="0"/>
              <a:t>ergeben sich </a:t>
            </a:r>
            <a:r>
              <a:rPr lang="de-DE" sz="2000" dirty="0" smtClean="0"/>
              <a:t>des weiteren </a:t>
            </a:r>
            <a:r>
              <a:rPr lang="de-DE" sz="2000" dirty="0"/>
              <a:t>aus der </a:t>
            </a:r>
            <a:r>
              <a:rPr lang="de-DE" sz="2000" b="1" dirty="0"/>
              <a:t>Seniorenbeiratsordnung</a:t>
            </a:r>
            <a:r>
              <a:rPr lang="de-DE" sz="2000" dirty="0"/>
              <a:t> der </a:t>
            </a:r>
            <a:r>
              <a:rPr lang="de-DE" sz="2000" dirty="0" smtClean="0"/>
              <a:t>Stadt.</a:t>
            </a:r>
            <a:endParaRPr lang="de-DE" sz="2000" dirty="0"/>
          </a:p>
        </p:txBody>
      </p:sp>
      <p:pic>
        <p:nvPicPr>
          <p:cNvPr id="6" name="Grafik 5"/>
          <p:cNvPicPr>
            <a:picLocks noChangeAspect="1"/>
          </p:cNvPicPr>
          <p:nvPr/>
        </p:nvPicPr>
        <p:blipFill>
          <a:blip r:embed="rId2"/>
          <a:stretch>
            <a:fillRect/>
          </a:stretch>
        </p:blipFill>
        <p:spPr>
          <a:xfrm>
            <a:off x="8256240" y="1836122"/>
            <a:ext cx="2024047" cy="2103302"/>
          </a:xfrm>
          <a:prstGeom prst="rect">
            <a:avLst/>
          </a:prstGeom>
        </p:spPr>
      </p:pic>
    </p:spTree>
    <p:extLst>
      <p:ext uri="{BB962C8B-B14F-4D97-AF65-F5344CB8AC3E}">
        <p14:creationId xmlns:p14="http://schemas.microsoft.com/office/powerpoint/2010/main" val="508485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B75F035B-77C7-DD9B-C647-B7F217C0DA3C}"/>
              </a:ext>
            </a:extLst>
          </p:cNvPr>
          <p:cNvSpPr>
            <a:spLocks noGrp="1"/>
          </p:cNvSpPr>
          <p:nvPr>
            <p:ph type="body" sz="quarter" idx="13"/>
          </p:nvPr>
        </p:nvSpPr>
        <p:spPr/>
        <p:txBody>
          <a:bodyPr/>
          <a:lstStyle/>
          <a:p>
            <a:r>
              <a:rPr lang="de-DE" dirty="0" smtClean="0"/>
              <a:t>Der Seniorenbeirat</a:t>
            </a:r>
            <a:endParaRPr lang="de-DE" dirty="0"/>
          </a:p>
        </p:txBody>
      </p:sp>
      <p:sp>
        <p:nvSpPr>
          <p:cNvPr id="3" name="Foliennummernplatzhalter 2">
            <a:extLst>
              <a:ext uri="{FF2B5EF4-FFF2-40B4-BE49-F238E27FC236}">
                <a16:creationId xmlns="" xmlns:a16="http://schemas.microsoft.com/office/drawing/2014/main" id="{26934CF4-9FC0-8A81-DF1A-EAFB5822057C}"/>
              </a:ext>
            </a:extLst>
          </p:cNvPr>
          <p:cNvSpPr>
            <a:spLocks noGrp="1"/>
          </p:cNvSpPr>
          <p:nvPr>
            <p:ph type="sldNum" sz="quarter" idx="16"/>
          </p:nvPr>
        </p:nvSpPr>
        <p:spPr/>
        <p:txBody>
          <a:bodyPr/>
          <a:lstStyle/>
          <a:p>
            <a:fld id="{EA169701-256A-4DBE-B18F-D8B37FA012AD}" type="slidenum">
              <a:rPr lang="de-DE" smtClean="0"/>
              <a:pPr/>
              <a:t>5</a:t>
            </a:fld>
            <a:endParaRPr lang="de-DE" dirty="0"/>
          </a:p>
        </p:txBody>
      </p:sp>
      <p:sp>
        <p:nvSpPr>
          <p:cNvPr id="4" name="Titel 3">
            <a:extLst>
              <a:ext uri="{FF2B5EF4-FFF2-40B4-BE49-F238E27FC236}">
                <a16:creationId xmlns="" xmlns:a16="http://schemas.microsoft.com/office/drawing/2014/main" id="{C3658585-AA6C-C3E8-FB5D-6D16FA781CF7}"/>
              </a:ext>
            </a:extLst>
          </p:cNvPr>
          <p:cNvSpPr>
            <a:spLocks noGrp="1"/>
          </p:cNvSpPr>
          <p:nvPr>
            <p:ph type="title"/>
          </p:nvPr>
        </p:nvSpPr>
        <p:spPr/>
        <p:txBody>
          <a:bodyPr/>
          <a:lstStyle/>
          <a:p>
            <a:r>
              <a:rPr lang="de-DE" dirty="0" smtClean="0"/>
              <a:t>Niederkassel</a:t>
            </a:r>
            <a:endParaRPr lang="de-DE" dirty="0"/>
          </a:p>
        </p:txBody>
      </p:sp>
      <p:sp>
        <p:nvSpPr>
          <p:cNvPr id="5" name="Textfeld 4">
            <a:extLst>
              <a:ext uri="{FF2B5EF4-FFF2-40B4-BE49-F238E27FC236}">
                <a16:creationId xmlns="" xmlns:a16="http://schemas.microsoft.com/office/drawing/2014/main" id="{A54D366A-6441-00EC-BC5D-688D440EFBEF}"/>
              </a:ext>
            </a:extLst>
          </p:cNvPr>
          <p:cNvSpPr txBox="1"/>
          <p:nvPr/>
        </p:nvSpPr>
        <p:spPr>
          <a:xfrm>
            <a:off x="323460" y="1013255"/>
            <a:ext cx="5224678" cy="3508653"/>
          </a:xfrm>
          <a:prstGeom prst="rect">
            <a:avLst/>
          </a:prstGeom>
          <a:noFill/>
        </p:spPr>
        <p:txBody>
          <a:bodyPr wrap="square" rtlCol="0">
            <a:spAutoFit/>
          </a:bodyPr>
          <a:lstStyle/>
          <a:p>
            <a:pPr algn="l">
              <a:lnSpc>
                <a:spcPct val="150000"/>
              </a:lnSpc>
            </a:pPr>
            <a:r>
              <a:rPr lang="de-DE" sz="2800" b="1" dirty="0" smtClean="0">
                <a:latin typeface="Arial" panose="020B0604020202020204" pitchFamily="34" charset="0"/>
                <a:cs typeface="Arial" panose="020B0604020202020204" pitchFamily="34" charset="0"/>
              </a:rPr>
              <a:t>Seine Tätigkeit</a:t>
            </a:r>
            <a:r>
              <a:rPr lang="de-DE" sz="2000" dirty="0" smtClean="0"/>
              <a:t> </a:t>
            </a:r>
            <a:endParaRPr lang="de-DE" sz="2000" dirty="0"/>
          </a:p>
          <a:p>
            <a:pPr>
              <a:lnSpc>
                <a:spcPct val="150000"/>
              </a:lnSpc>
            </a:pPr>
            <a:r>
              <a:rPr lang="de-DE" sz="2000" dirty="0" smtClean="0"/>
              <a:t>Der </a:t>
            </a:r>
            <a:r>
              <a:rPr lang="de-DE" sz="2000" b="1" dirty="0"/>
              <a:t>Seniorenbeirat</a:t>
            </a:r>
            <a:r>
              <a:rPr lang="de-DE" sz="2000" dirty="0"/>
              <a:t> </a:t>
            </a:r>
            <a:r>
              <a:rPr lang="de-DE" sz="2000" dirty="0" smtClean="0"/>
              <a:t>der Stadt soll </a:t>
            </a:r>
            <a:r>
              <a:rPr lang="de-DE" sz="2000" dirty="0"/>
              <a:t>zu Fragen, die ihm vom Rat, </a:t>
            </a:r>
            <a:r>
              <a:rPr lang="de-DE" sz="2000" dirty="0" smtClean="0"/>
              <a:t>von einem </a:t>
            </a:r>
            <a:r>
              <a:rPr lang="de-DE" sz="2000" dirty="0"/>
              <a:t>Ausschuss oder vom Bürgermeister vorgelegt werden, Stellung nehmen.</a:t>
            </a:r>
            <a:br>
              <a:rPr lang="de-DE" sz="2000" dirty="0"/>
            </a:br>
            <a:r>
              <a:rPr lang="de-DE" sz="2000" dirty="0" smtClean="0"/>
              <a:t>Seine Aufgaben </a:t>
            </a:r>
            <a:r>
              <a:rPr lang="de-DE" sz="2000" dirty="0"/>
              <a:t>ergeben sich </a:t>
            </a:r>
            <a:r>
              <a:rPr lang="de-DE" sz="2000" dirty="0" smtClean="0"/>
              <a:t>des weiteren </a:t>
            </a:r>
            <a:r>
              <a:rPr lang="de-DE" sz="2000" dirty="0"/>
              <a:t>aus der </a:t>
            </a:r>
            <a:r>
              <a:rPr lang="de-DE" sz="2000" b="1" dirty="0"/>
              <a:t>Seniorenbeiratsordnung</a:t>
            </a:r>
            <a:r>
              <a:rPr lang="de-DE" sz="2000" dirty="0"/>
              <a:t> der </a:t>
            </a:r>
            <a:r>
              <a:rPr lang="de-DE" sz="2000" dirty="0" smtClean="0"/>
              <a:t>Stadt.</a:t>
            </a:r>
            <a:endParaRPr lang="de-DE" sz="2000" dirty="0"/>
          </a:p>
        </p:txBody>
      </p:sp>
      <p:sp>
        <p:nvSpPr>
          <p:cNvPr id="6" name="Textfeld 5">
            <a:extLst>
              <a:ext uri="{FF2B5EF4-FFF2-40B4-BE49-F238E27FC236}">
                <a16:creationId xmlns="" xmlns:a16="http://schemas.microsoft.com/office/drawing/2014/main" id="{32415DAA-A3DF-223B-7689-051614981EA1}"/>
              </a:ext>
            </a:extLst>
          </p:cNvPr>
          <p:cNvSpPr txBox="1"/>
          <p:nvPr/>
        </p:nvSpPr>
        <p:spPr>
          <a:xfrm>
            <a:off x="2375006" y="5013176"/>
            <a:ext cx="9516956" cy="1338828"/>
          </a:xfrm>
          <a:prstGeom prst="rect">
            <a:avLst/>
          </a:prstGeom>
          <a:noFill/>
          <a:ln w="19050">
            <a:solidFill>
              <a:srgbClr val="960056"/>
            </a:solidFill>
          </a:ln>
        </p:spPr>
        <p:txBody>
          <a:bodyPr wrap="square">
            <a:spAutoFit/>
          </a:bodyPr>
          <a:lstStyle/>
          <a:p>
            <a:pPr>
              <a:lnSpc>
                <a:spcPct val="150000"/>
              </a:lnSpc>
            </a:pPr>
            <a:r>
              <a:rPr lang="de-DE" b="1" dirty="0" smtClean="0"/>
              <a:t>Die Seniorenbeiratsordnung:</a:t>
            </a:r>
            <a:r>
              <a:rPr lang="de-DE" b="1" dirty="0"/>
              <a:t> </a:t>
            </a:r>
            <a:r>
              <a:rPr lang="de-DE" dirty="0"/>
              <a:t/>
            </a:r>
            <a:br>
              <a:rPr lang="de-DE" dirty="0"/>
            </a:br>
            <a:r>
              <a:rPr lang="de-DE" dirty="0" smtClean="0"/>
              <a:t>Sie wurde in </a:t>
            </a:r>
            <a:r>
              <a:rPr lang="de-DE" dirty="0"/>
              <a:t>der Sitzung des Rates </a:t>
            </a:r>
            <a:r>
              <a:rPr lang="de-DE" dirty="0" smtClean="0"/>
              <a:t>am 16. Oktober 2013 beschlossen.</a:t>
            </a:r>
          </a:p>
          <a:p>
            <a:pPr>
              <a:lnSpc>
                <a:spcPct val="150000"/>
              </a:lnSpc>
            </a:pPr>
            <a:r>
              <a:rPr lang="de-DE" dirty="0" smtClean="0"/>
              <a:t>Nachzulesen unter </a:t>
            </a:r>
            <a:r>
              <a:rPr lang="de-DE" dirty="0" smtClean="0">
                <a:hlinkClick r:id="rId2"/>
              </a:rPr>
              <a:t>http</a:t>
            </a:r>
            <a:r>
              <a:rPr lang="de-DE" dirty="0">
                <a:hlinkClick r:id="rId2"/>
              </a:rPr>
              <a:t>://</a:t>
            </a:r>
            <a:r>
              <a:rPr lang="de-DE">
                <a:hlinkClick r:id="rId2"/>
              </a:rPr>
              <a:t>seniorenbeirat-niederkassel.de/Der-Beirat-und-seine-Ziele</a:t>
            </a:r>
            <a:r>
              <a:rPr lang="de-DE" smtClean="0">
                <a:hlinkClick r:id="rId2"/>
              </a:rPr>
              <a:t>/</a:t>
            </a:r>
            <a:r>
              <a:rPr lang="de-DE" smtClean="0"/>
              <a:t>     </a:t>
            </a: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240" y="1844824"/>
            <a:ext cx="2023040" cy="2106752"/>
          </a:xfrm>
          <a:prstGeom prst="rect">
            <a:avLst/>
          </a:prstGeom>
        </p:spPr>
      </p:pic>
    </p:spTree>
    <p:extLst>
      <p:ext uri="{BB962C8B-B14F-4D97-AF65-F5344CB8AC3E}">
        <p14:creationId xmlns:p14="http://schemas.microsoft.com/office/powerpoint/2010/main" val="1108783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B75F035B-77C7-DD9B-C647-B7F217C0DA3C}"/>
              </a:ext>
            </a:extLst>
          </p:cNvPr>
          <p:cNvSpPr>
            <a:spLocks noGrp="1"/>
          </p:cNvSpPr>
          <p:nvPr>
            <p:ph type="body" sz="quarter" idx="13"/>
          </p:nvPr>
        </p:nvSpPr>
        <p:spPr/>
        <p:txBody>
          <a:bodyPr/>
          <a:lstStyle/>
          <a:p>
            <a:r>
              <a:rPr lang="de-DE" dirty="0" smtClean="0"/>
              <a:t>Der Seniorenbeauftragte</a:t>
            </a:r>
            <a:endParaRPr lang="de-DE" dirty="0"/>
          </a:p>
        </p:txBody>
      </p:sp>
      <p:sp>
        <p:nvSpPr>
          <p:cNvPr id="3" name="Foliennummernplatzhalter 2">
            <a:extLst>
              <a:ext uri="{FF2B5EF4-FFF2-40B4-BE49-F238E27FC236}">
                <a16:creationId xmlns="" xmlns:a16="http://schemas.microsoft.com/office/drawing/2014/main" id="{26934CF4-9FC0-8A81-DF1A-EAFB5822057C}"/>
              </a:ext>
            </a:extLst>
          </p:cNvPr>
          <p:cNvSpPr>
            <a:spLocks noGrp="1"/>
          </p:cNvSpPr>
          <p:nvPr>
            <p:ph type="sldNum" sz="quarter" idx="16"/>
          </p:nvPr>
        </p:nvSpPr>
        <p:spPr/>
        <p:txBody>
          <a:bodyPr/>
          <a:lstStyle/>
          <a:p>
            <a:fld id="{EA169701-256A-4DBE-B18F-D8B37FA012AD}" type="slidenum">
              <a:rPr lang="de-DE" smtClean="0"/>
              <a:pPr/>
              <a:t>6</a:t>
            </a:fld>
            <a:endParaRPr lang="de-DE" dirty="0"/>
          </a:p>
        </p:txBody>
      </p:sp>
      <p:sp>
        <p:nvSpPr>
          <p:cNvPr id="4" name="Titel 3">
            <a:extLst>
              <a:ext uri="{FF2B5EF4-FFF2-40B4-BE49-F238E27FC236}">
                <a16:creationId xmlns="" xmlns:a16="http://schemas.microsoft.com/office/drawing/2014/main" id="{C3658585-AA6C-C3E8-FB5D-6D16FA781CF7}"/>
              </a:ext>
            </a:extLst>
          </p:cNvPr>
          <p:cNvSpPr>
            <a:spLocks noGrp="1"/>
          </p:cNvSpPr>
          <p:nvPr>
            <p:ph type="title"/>
          </p:nvPr>
        </p:nvSpPr>
        <p:spPr/>
        <p:txBody>
          <a:bodyPr/>
          <a:lstStyle/>
          <a:p>
            <a:r>
              <a:rPr lang="de-DE" dirty="0" smtClean="0"/>
              <a:t>Niederkassel</a:t>
            </a:r>
            <a:endParaRPr lang="de-DE" dirty="0"/>
          </a:p>
        </p:txBody>
      </p:sp>
      <p:sp>
        <p:nvSpPr>
          <p:cNvPr id="5" name="Textfeld 4">
            <a:extLst>
              <a:ext uri="{FF2B5EF4-FFF2-40B4-BE49-F238E27FC236}">
                <a16:creationId xmlns="" xmlns:a16="http://schemas.microsoft.com/office/drawing/2014/main" id="{A54D366A-6441-00EC-BC5D-688D440EFBEF}"/>
              </a:ext>
            </a:extLst>
          </p:cNvPr>
          <p:cNvSpPr txBox="1"/>
          <p:nvPr/>
        </p:nvSpPr>
        <p:spPr>
          <a:xfrm>
            <a:off x="323460" y="1013255"/>
            <a:ext cx="5224678" cy="3970318"/>
          </a:xfrm>
          <a:prstGeom prst="rect">
            <a:avLst/>
          </a:prstGeom>
          <a:noFill/>
        </p:spPr>
        <p:txBody>
          <a:bodyPr wrap="square" rtlCol="0">
            <a:spAutoFit/>
          </a:bodyPr>
          <a:lstStyle/>
          <a:p>
            <a:pPr algn="l">
              <a:lnSpc>
                <a:spcPct val="150000"/>
              </a:lnSpc>
            </a:pPr>
            <a:r>
              <a:rPr lang="de-DE" sz="2800" b="1" dirty="0" smtClean="0">
                <a:latin typeface="Arial" panose="020B0604020202020204" pitchFamily="34" charset="0"/>
                <a:cs typeface="Arial" panose="020B0604020202020204" pitchFamily="34" charset="0"/>
              </a:rPr>
              <a:t>Seniorenbeauftragter</a:t>
            </a:r>
            <a:endParaRPr lang="de-DE" sz="2000" dirty="0"/>
          </a:p>
          <a:p>
            <a:pPr>
              <a:lnSpc>
                <a:spcPct val="150000"/>
              </a:lnSpc>
            </a:pPr>
            <a:r>
              <a:rPr lang="de-DE" sz="2000" dirty="0" smtClean="0"/>
              <a:t/>
            </a:r>
            <a:br>
              <a:rPr lang="de-DE" sz="2000" dirty="0" smtClean="0"/>
            </a:br>
            <a:r>
              <a:rPr lang="de-DE" sz="2000" dirty="0" smtClean="0"/>
              <a:t>Der </a:t>
            </a:r>
            <a:r>
              <a:rPr lang="de-DE" sz="2000" b="1" dirty="0"/>
              <a:t>Seniorenbeauftragte</a:t>
            </a:r>
            <a:r>
              <a:rPr lang="de-DE" sz="2000" dirty="0"/>
              <a:t> arbeitet bei der Planung und Umsetzung von Maßnahmen in Seniorenangelegenheiten mit der Kommune zusammen. </a:t>
            </a:r>
            <a:r>
              <a:rPr lang="de-DE" sz="2000" dirty="0" smtClean="0"/>
              <a:t>Er kooperiert </a:t>
            </a:r>
            <a:r>
              <a:rPr lang="de-DE" sz="2000" dirty="0"/>
              <a:t>mit den sozialen und kirchlichen Einrichtungen sowie den ortsansässigen Vereinen. </a:t>
            </a:r>
            <a:endParaRPr lang="de-DE" sz="2000" dirty="0" smtClean="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240" y="1844824"/>
            <a:ext cx="2023040" cy="2106752"/>
          </a:xfrm>
          <a:prstGeom prst="rect">
            <a:avLst/>
          </a:prstGeom>
        </p:spPr>
      </p:pic>
    </p:spTree>
    <p:extLst>
      <p:ext uri="{BB962C8B-B14F-4D97-AF65-F5344CB8AC3E}">
        <p14:creationId xmlns:p14="http://schemas.microsoft.com/office/powerpoint/2010/main" val="269992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DA930B8-70E6-72FF-69D7-84244B41E012}"/>
              </a:ext>
            </a:extLst>
          </p:cNvPr>
          <p:cNvSpPr>
            <a:spLocks noGrp="1"/>
          </p:cNvSpPr>
          <p:nvPr>
            <p:ph type="body" sz="quarter" idx="13"/>
          </p:nvPr>
        </p:nvSpPr>
        <p:spPr/>
        <p:txBody>
          <a:bodyPr/>
          <a:lstStyle/>
          <a:p>
            <a:r>
              <a:rPr lang="de-DE" dirty="0"/>
              <a:t>Seniorenberatung</a:t>
            </a:r>
          </a:p>
        </p:txBody>
      </p:sp>
      <p:sp>
        <p:nvSpPr>
          <p:cNvPr id="3" name="Foliennummernplatzhalter 2">
            <a:extLst>
              <a:ext uri="{FF2B5EF4-FFF2-40B4-BE49-F238E27FC236}">
                <a16:creationId xmlns="" xmlns:a16="http://schemas.microsoft.com/office/drawing/2014/main" id="{9DF1C44E-6A30-C450-232A-42DA7068C7DA}"/>
              </a:ext>
            </a:extLst>
          </p:cNvPr>
          <p:cNvSpPr>
            <a:spLocks noGrp="1"/>
          </p:cNvSpPr>
          <p:nvPr>
            <p:ph type="sldNum" sz="quarter" idx="16"/>
          </p:nvPr>
        </p:nvSpPr>
        <p:spPr/>
        <p:txBody>
          <a:bodyPr/>
          <a:lstStyle/>
          <a:p>
            <a:fld id="{EA169701-256A-4DBE-B18F-D8B37FA012AD}" type="slidenum">
              <a:rPr lang="de-DE" smtClean="0"/>
              <a:pPr/>
              <a:t>7</a:t>
            </a:fld>
            <a:endParaRPr lang="de-DE" dirty="0"/>
          </a:p>
        </p:txBody>
      </p:sp>
      <p:sp>
        <p:nvSpPr>
          <p:cNvPr id="4" name="Titel 3">
            <a:extLst>
              <a:ext uri="{FF2B5EF4-FFF2-40B4-BE49-F238E27FC236}">
                <a16:creationId xmlns="" xmlns:a16="http://schemas.microsoft.com/office/drawing/2014/main" id="{B81C13FB-3AF7-46EB-021D-12962FD98406}"/>
              </a:ext>
            </a:extLst>
          </p:cNvPr>
          <p:cNvSpPr>
            <a:spLocks noGrp="1"/>
          </p:cNvSpPr>
          <p:nvPr>
            <p:ph type="title"/>
          </p:nvPr>
        </p:nvSpPr>
        <p:spPr/>
        <p:txBody>
          <a:bodyPr/>
          <a:lstStyle/>
          <a:p>
            <a:r>
              <a:rPr lang="de-DE" dirty="0"/>
              <a:t>Niederkassel</a:t>
            </a:r>
          </a:p>
        </p:txBody>
      </p:sp>
      <p:sp>
        <p:nvSpPr>
          <p:cNvPr id="7" name="Textfeld 6">
            <a:extLst>
              <a:ext uri="{FF2B5EF4-FFF2-40B4-BE49-F238E27FC236}">
                <a16:creationId xmlns="" xmlns:a16="http://schemas.microsoft.com/office/drawing/2014/main" id="{A54D366A-6441-00EC-BC5D-688D440EFBEF}"/>
              </a:ext>
            </a:extLst>
          </p:cNvPr>
          <p:cNvSpPr txBox="1"/>
          <p:nvPr/>
        </p:nvSpPr>
        <p:spPr>
          <a:xfrm>
            <a:off x="323460" y="1013255"/>
            <a:ext cx="5224678" cy="3913315"/>
          </a:xfrm>
          <a:prstGeom prst="rect">
            <a:avLst/>
          </a:prstGeom>
          <a:noFill/>
        </p:spPr>
        <p:txBody>
          <a:bodyPr wrap="square" rtlCol="0">
            <a:spAutoFit/>
          </a:bodyPr>
          <a:lstStyle/>
          <a:p>
            <a:pPr algn="l">
              <a:lnSpc>
                <a:spcPct val="150000"/>
              </a:lnSpc>
            </a:pPr>
            <a:r>
              <a:rPr lang="de-DE" sz="2800" b="1" dirty="0">
                <a:latin typeface="Arial" panose="020B0604020202020204" pitchFamily="34" charset="0"/>
                <a:cs typeface="Arial" panose="020B0604020202020204" pitchFamily="34" charset="0"/>
              </a:rPr>
              <a:t>Beratungsschwerpunkte</a:t>
            </a:r>
            <a:r>
              <a:rPr lang="de-DE" sz="2000" dirty="0"/>
              <a:t> </a:t>
            </a:r>
          </a:p>
          <a:p>
            <a:pPr marL="342900" indent="-342900" algn="l">
              <a:lnSpc>
                <a:spcPct val="150000"/>
              </a:lnSpc>
              <a:buFont typeface="Arial" panose="020B0604020202020204" pitchFamily="34" charset="0"/>
              <a:buChar char="•"/>
            </a:pPr>
            <a:r>
              <a:rPr lang="de-DE" sz="2000" dirty="0"/>
              <a:t>Kranken- und Pflegeversicherung</a:t>
            </a:r>
          </a:p>
          <a:p>
            <a:pPr marL="342900" indent="-342900" algn="l">
              <a:lnSpc>
                <a:spcPct val="150000"/>
              </a:lnSpc>
              <a:buFont typeface="Arial" panose="020B0604020202020204" pitchFamily="34" charset="0"/>
              <a:buChar char="•"/>
            </a:pPr>
            <a:r>
              <a:rPr lang="de-DE" sz="2000" dirty="0"/>
              <a:t>Schwerbehindertenangelegenheiten</a:t>
            </a:r>
          </a:p>
          <a:p>
            <a:pPr marL="342900" indent="-342900" algn="l">
              <a:lnSpc>
                <a:spcPct val="150000"/>
              </a:lnSpc>
              <a:buFont typeface="Arial" panose="020B0604020202020204" pitchFamily="34" charset="0"/>
              <a:buChar char="•"/>
            </a:pPr>
            <a:r>
              <a:rPr lang="de-DE" sz="2000" dirty="0"/>
              <a:t>Rentenangelegenheiten</a:t>
            </a:r>
          </a:p>
          <a:p>
            <a:pPr marL="342900" indent="-342900" algn="l">
              <a:lnSpc>
                <a:spcPct val="150000"/>
              </a:lnSpc>
              <a:buFont typeface="Arial" panose="020B0604020202020204" pitchFamily="34" charset="0"/>
              <a:buChar char="•"/>
            </a:pPr>
            <a:r>
              <a:rPr lang="de-DE" sz="2000" dirty="0"/>
              <a:t>altersgerechtes Wohnen</a:t>
            </a:r>
          </a:p>
          <a:p>
            <a:pPr marL="342900" indent="-342900" algn="l">
              <a:lnSpc>
                <a:spcPct val="150000"/>
              </a:lnSpc>
              <a:buFont typeface="Arial" panose="020B0604020202020204" pitchFamily="34" charset="0"/>
              <a:buChar char="•"/>
            </a:pPr>
            <a:r>
              <a:rPr lang="de-DE" sz="2000" dirty="0"/>
              <a:t>Vorsorgevollmachten</a:t>
            </a:r>
          </a:p>
          <a:p>
            <a:pPr marL="342900" indent="-342900" algn="l">
              <a:lnSpc>
                <a:spcPct val="150000"/>
              </a:lnSpc>
              <a:buFont typeface="Arial" panose="020B0604020202020204" pitchFamily="34" charset="0"/>
              <a:buChar char="•"/>
            </a:pPr>
            <a:r>
              <a:rPr lang="de-DE" sz="2000" dirty="0"/>
              <a:t>Patientenverfügungen </a:t>
            </a:r>
          </a:p>
          <a:p>
            <a:pPr marL="342900" indent="-342900" algn="l">
              <a:lnSpc>
                <a:spcPct val="150000"/>
              </a:lnSpc>
              <a:buFont typeface="Arial" panose="020B0604020202020204" pitchFamily="34" charset="0"/>
              <a:buChar char="•"/>
            </a:pPr>
            <a:r>
              <a:rPr lang="de-DE" sz="2000" dirty="0"/>
              <a:t>Unterstützung bei Anträgen</a:t>
            </a:r>
          </a:p>
        </p:txBody>
      </p:sp>
      <p:pic>
        <p:nvPicPr>
          <p:cNvPr id="5" name="Grafik 4">
            <a:extLst>
              <a:ext uri="{FF2B5EF4-FFF2-40B4-BE49-F238E27FC236}">
                <a16:creationId xmlns="" xmlns:a16="http://schemas.microsoft.com/office/drawing/2014/main" id="{666D05A4-7D23-25E1-99AA-AEE8F0CD8B28}"/>
              </a:ext>
            </a:extLst>
          </p:cNvPr>
          <p:cNvPicPr>
            <a:picLocks noChangeAspect="1"/>
          </p:cNvPicPr>
          <p:nvPr/>
        </p:nvPicPr>
        <p:blipFill rotWithShape="1">
          <a:blip r:embed="rId2"/>
          <a:srcRect l="32845" t="26480" r="22241" b="25850"/>
          <a:stretch/>
        </p:blipFill>
        <p:spPr>
          <a:xfrm>
            <a:off x="6676268" y="1268760"/>
            <a:ext cx="5224678" cy="3119106"/>
          </a:xfrm>
          <a:prstGeom prst="rect">
            <a:avLst/>
          </a:prstGeom>
        </p:spPr>
      </p:pic>
    </p:spTree>
    <p:extLst>
      <p:ext uri="{BB962C8B-B14F-4D97-AF65-F5344CB8AC3E}">
        <p14:creationId xmlns:p14="http://schemas.microsoft.com/office/powerpoint/2010/main" val="4102827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DA930B8-70E6-72FF-69D7-84244B41E012}"/>
              </a:ext>
            </a:extLst>
          </p:cNvPr>
          <p:cNvSpPr>
            <a:spLocks noGrp="1"/>
          </p:cNvSpPr>
          <p:nvPr>
            <p:ph type="body" sz="quarter" idx="13"/>
          </p:nvPr>
        </p:nvSpPr>
        <p:spPr/>
        <p:txBody>
          <a:bodyPr/>
          <a:lstStyle/>
          <a:p>
            <a:r>
              <a:rPr lang="de-DE" dirty="0"/>
              <a:t>Seniorenberatung</a:t>
            </a:r>
          </a:p>
        </p:txBody>
      </p:sp>
      <p:sp>
        <p:nvSpPr>
          <p:cNvPr id="4" name="Titel 3">
            <a:extLst>
              <a:ext uri="{FF2B5EF4-FFF2-40B4-BE49-F238E27FC236}">
                <a16:creationId xmlns="" xmlns:a16="http://schemas.microsoft.com/office/drawing/2014/main" id="{B81C13FB-3AF7-46EB-021D-12962FD98406}"/>
              </a:ext>
            </a:extLst>
          </p:cNvPr>
          <p:cNvSpPr>
            <a:spLocks noGrp="1"/>
          </p:cNvSpPr>
          <p:nvPr>
            <p:ph type="title"/>
          </p:nvPr>
        </p:nvSpPr>
        <p:spPr/>
        <p:txBody>
          <a:bodyPr/>
          <a:lstStyle/>
          <a:p>
            <a:r>
              <a:rPr lang="de-DE" dirty="0"/>
              <a:t>Niederkassel</a:t>
            </a:r>
          </a:p>
        </p:txBody>
      </p:sp>
      <p:sp>
        <p:nvSpPr>
          <p:cNvPr id="8" name="Textfeld 7">
            <a:extLst>
              <a:ext uri="{FF2B5EF4-FFF2-40B4-BE49-F238E27FC236}">
                <a16:creationId xmlns="" xmlns:a16="http://schemas.microsoft.com/office/drawing/2014/main" id="{32415DAA-A3DF-223B-7689-051614981EA1}"/>
              </a:ext>
            </a:extLst>
          </p:cNvPr>
          <p:cNvSpPr txBox="1"/>
          <p:nvPr/>
        </p:nvSpPr>
        <p:spPr>
          <a:xfrm>
            <a:off x="6676268" y="4534258"/>
            <a:ext cx="5192272" cy="1703030"/>
          </a:xfrm>
          <a:prstGeom prst="rect">
            <a:avLst/>
          </a:prstGeom>
          <a:noFill/>
          <a:ln w="19050">
            <a:solidFill>
              <a:srgbClr val="960056"/>
            </a:solidFill>
          </a:ln>
        </p:spPr>
        <p:txBody>
          <a:bodyPr wrap="square">
            <a:spAutoFit/>
          </a:bodyPr>
          <a:lstStyle/>
          <a:p>
            <a:pPr>
              <a:lnSpc>
                <a:spcPct val="150000"/>
              </a:lnSpc>
            </a:pPr>
            <a:r>
              <a:rPr lang="de-DE" b="1" dirty="0"/>
              <a:t>Öffnungszeiten: </a:t>
            </a:r>
            <a:r>
              <a:rPr lang="de-DE" dirty="0"/>
              <a:t/>
            </a:r>
            <a:br>
              <a:rPr lang="de-DE" dirty="0"/>
            </a:br>
            <a:r>
              <a:rPr lang="de-DE" dirty="0"/>
              <a:t>jeden ersten Mittwoch im Monat, 9:30 – 12:00  </a:t>
            </a:r>
            <a:br>
              <a:rPr lang="de-DE" dirty="0"/>
            </a:br>
            <a:r>
              <a:rPr lang="de-DE" dirty="0"/>
              <a:t>Tel.: +49 2208 9466-191</a:t>
            </a:r>
            <a:br>
              <a:rPr lang="de-DE" dirty="0"/>
            </a:br>
            <a:r>
              <a:rPr lang="de-DE" dirty="0"/>
              <a:t>E-Mail: seniorenberatung@niederkassel.de</a:t>
            </a:r>
          </a:p>
        </p:txBody>
      </p:sp>
      <p:pic>
        <p:nvPicPr>
          <p:cNvPr id="11" name="Grafik 10">
            <a:extLst>
              <a:ext uri="{FF2B5EF4-FFF2-40B4-BE49-F238E27FC236}">
                <a16:creationId xmlns="" xmlns:a16="http://schemas.microsoft.com/office/drawing/2014/main" id="{23612D76-F261-1D1E-F948-F16617B1976B}"/>
              </a:ext>
            </a:extLst>
          </p:cNvPr>
          <p:cNvPicPr>
            <a:picLocks noChangeAspect="1"/>
          </p:cNvPicPr>
          <p:nvPr/>
        </p:nvPicPr>
        <p:blipFill rotWithShape="1">
          <a:blip r:embed="rId2"/>
          <a:srcRect l="32845" t="26480" r="22241" b="25850"/>
          <a:stretch/>
        </p:blipFill>
        <p:spPr>
          <a:xfrm>
            <a:off x="6676268" y="1268760"/>
            <a:ext cx="5224678" cy="3119106"/>
          </a:xfrm>
          <a:prstGeom prst="rect">
            <a:avLst/>
          </a:prstGeom>
        </p:spPr>
      </p:pic>
      <p:pic>
        <p:nvPicPr>
          <p:cNvPr id="3" name="Grafik 2">
            <a:extLst>
              <a:ext uri="{FF2B5EF4-FFF2-40B4-BE49-F238E27FC236}">
                <a16:creationId xmlns="" xmlns:a16="http://schemas.microsoft.com/office/drawing/2014/main" id="{F358B95E-1636-6791-CF01-8F24D6169B67}"/>
              </a:ext>
            </a:extLst>
          </p:cNvPr>
          <p:cNvPicPr>
            <a:picLocks noChangeAspect="1"/>
          </p:cNvPicPr>
          <p:nvPr/>
        </p:nvPicPr>
        <p:blipFill rotWithShape="1">
          <a:blip r:embed="rId2"/>
          <a:srcRect l="32845" t="26480" r="22241" b="25850"/>
          <a:stretch/>
        </p:blipFill>
        <p:spPr>
          <a:xfrm>
            <a:off x="6676268" y="1268760"/>
            <a:ext cx="5224678" cy="3119106"/>
          </a:xfrm>
          <a:prstGeom prst="rect">
            <a:avLst/>
          </a:prstGeom>
        </p:spPr>
      </p:pic>
      <p:sp>
        <p:nvSpPr>
          <p:cNvPr id="5" name="Textfeld 4">
            <a:extLst>
              <a:ext uri="{FF2B5EF4-FFF2-40B4-BE49-F238E27FC236}">
                <a16:creationId xmlns="" xmlns:a16="http://schemas.microsoft.com/office/drawing/2014/main" id="{C71C77F8-D521-7542-EBC5-9E614C0EDE73}"/>
              </a:ext>
            </a:extLst>
          </p:cNvPr>
          <p:cNvSpPr txBox="1"/>
          <p:nvPr/>
        </p:nvSpPr>
        <p:spPr>
          <a:xfrm>
            <a:off x="323460" y="1013255"/>
            <a:ext cx="5224678" cy="3913315"/>
          </a:xfrm>
          <a:prstGeom prst="rect">
            <a:avLst/>
          </a:prstGeom>
          <a:noFill/>
        </p:spPr>
        <p:txBody>
          <a:bodyPr wrap="square" rtlCol="0">
            <a:spAutoFit/>
          </a:bodyPr>
          <a:lstStyle/>
          <a:p>
            <a:pPr algn="l">
              <a:lnSpc>
                <a:spcPct val="150000"/>
              </a:lnSpc>
            </a:pPr>
            <a:r>
              <a:rPr lang="de-DE" sz="2800" b="1" dirty="0">
                <a:latin typeface="Arial" panose="020B0604020202020204" pitchFamily="34" charset="0"/>
                <a:cs typeface="Arial" panose="020B0604020202020204" pitchFamily="34" charset="0"/>
              </a:rPr>
              <a:t>Beratungsschwerpunkte</a:t>
            </a:r>
            <a:r>
              <a:rPr lang="de-DE" sz="2000" dirty="0"/>
              <a:t> </a:t>
            </a:r>
          </a:p>
          <a:p>
            <a:pPr marL="342900" indent="-342900" algn="l">
              <a:lnSpc>
                <a:spcPct val="150000"/>
              </a:lnSpc>
              <a:buFont typeface="Arial" panose="020B0604020202020204" pitchFamily="34" charset="0"/>
              <a:buChar char="•"/>
            </a:pPr>
            <a:r>
              <a:rPr lang="de-DE" sz="2000" dirty="0"/>
              <a:t>Kranken- und Pflegeversicherung</a:t>
            </a:r>
          </a:p>
          <a:p>
            <a:pPr marL="342900" indent="-342900" algn="l">
              <a:lnSpc>
                <a:spcPct val="150000"/>
              </a:lnSpc>
              <a:buFont typeface="Arial" panose="020B0604020202020204" pitchFamily="34" charset="0"/>
              <a:buChar char="•"/>
            </a:pPr>
            <a:r>
              <a:rPr lang="de-DE" sz="2000" dirty="0"/>
              <a:t>Schwerbehindertenangelegenheiten</a:t>
            </a:r>
          </a:p>
          <a:p>
            <a:pPr marL="342900" indent="-342900" algn="l">
              <a:lnSpc>
                <a:spcPct val="150000"/>
              </a:lnSpc>
              <a:buFont typeface="Arial" panose="020B0604020202020204" pitchFamily="34" charset="0"/>
              <a:buChar char="•"/>
            </a:pPr>
            <a:r>
              <a:rPr lang="de-DE" sz="2000" dirty="0"/>
              <a:t>Rentenangelegenheiten</a:t>
            </a:r>
          </a:p>
          <a:p>
            <a:pPr marL="342900" indent="-342900" algn="l">
              <a:lnSpc>
                <a:spcPct val="150000"/>
              </a:lnSpc>
              <a:buFont typeface="Arial" panose="020B0604020202020204" pitchFamily="34" charset="0"/>
              <a:buChar char="•"/>
            </a:pPr>
            <a:r>
              <a:rPr lang="de-DE" sz="2000" dirty="0"/>
              <a:t>altersgerechtes Wohnen</a:t>
            </a:r>
          </a:p>
          <a:p>
            <a:pPr marL="342900" indent="-342900" algn="l">
              <a:lnSpc>
                <a:spcPct val="150000"/>
              </a:lnSpc>
              <a:buFont typeface="Arial" panose="020B0604020202020204" pitchFamily="34" charset="0"/>
              <a:buChar char="•"/>
            </a:pPr>
            <a:r>
              <a:rPr lang="de-DE" sz="2000" dirty="0"/>
              <a:t>Vorsorgevollmachten</a:t>
            </a:r>
          </a:p>
          <a:p>
            <a:pPr marL="342900" indent="-342900" algn="l">
              <a:lnSpc>
                <a:spcPct val="150000"/>
              </a:lnSpc>
              <a:buFont typeface="Arial" panose="020B0604020202020204" pitchFamily="34" charset="0"/>
              <a:buChar char="•"/>
            </a:pPr>
            <a:r>
              <a:rPr lang="de-DE" sz="2000" dirty="0"/>
              <a:t>Patientenverfügungen </a:t>
            </a:r>
          </a:p>
          <a:p>
            <a:pPr marL="342900" indent="-342900" algn="l">
              <a:lnSpc>
                <a:spcPct val="150000"/>
              </a:lnSpc>
              <a:buFont typeface="Arial" panose="020B0604020202020204" pitchFamily="34" charset="0"/>
              <a:buChar char="•"/>
            </a:pPr>
            <a:r>
              <a:rPr lang="de-DE" sz="2000" dirty="0"/>
              <a:t>Unterstützung bei Anträgen</a:t>
            </a:r>
          </a:p>
        </p:txBody>
      </p:sp>
    </p:spTree>
    <p:extLst>
      <p:ext uri="{BB962C8B-B14F-4D97-AF65-F5344CB8AC3E}">
        <p14:creationId xmlns:p14="http://schemas.microsoft.com/office/powerpoint/2010/main" val="150790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DA930B8-70E6-72FF-69D7-84244B41E012}"/>
              </a:ext>
            </a:extLst>
          </p:cNvPr>
          <p:cNvSpPr>
            <a:spLocks noGrp="1"/>
          </p:cNvSpPr>
          <p:nvPr>
            <p:ph type="body" sz="quarter" idx="13"/>
          </p:nvPr>
        </p:nvSpPr>
        <p:spPr/>
        <p:txBody>
          <a:bodyPr/>
          <a:lstStyle/>
          <a:p>
            <a:r>
              <a:rPr lang="de-DE" dirty="0" smtClean="0"/>
              <a:t>Arztbegleitfahrten</a:t>
            </a:r>
            <a:endParaRPr lang="de-DE" dirty="0"/>
          </a:p>
        </p:txBody>
      </p:sp>
      <p:sp>
        <p:nvSpPr>
          <p:cNvPr id="3" name="Foliennummernplatzhalter 2">
            <a:extLst>
              <a:ext uri="{FF2B5EF4-FFF2-40B4-BE49-F238E27FC236}">
                <a16:creationId xmlns="" xmlns:a16="http://schemas.microsoft.com/office/drawing/2014/main" id="{9DF1C44E-6A30-C450-232A-42DA7068C7DA}"/>
              </a:ext>
            </a:extLst>
          </p:cNvPr>
          <p:cNvSpPr>
            <a:spLocks noGrp="1"/>
          </p:cNvSpPr>
          <p:nvPr>
            <p:ph type="sldNum" sz="quarter" idx="16"/>
          </p:nvPr>
        </p:nvSpPr>
        <p:spPr/>
        <p:txBody>
          <a:bodyPr/>
          <a:lstStyle/>
          <a:p>
            <a:fld id="{EA169701-256A-4DBE-B18F-D8B37FA012AD}" type="slidenum">
              <a:rPr lang="de-DE" smtClean="0"/>
              <a:pPr/>
              <a:t>9</a:t>
            </a:fld>
            <a:endParaRPr lang="de-DE" dirty="0"/>
          </a:p>
        </p:txBody>
      </p:sp>
      <p:sp>
        <p:nvSpPr>
          <p:cNvPr id="4" name="Titel 3">
            <a:extLst>
              <a:ext uri="{FF2B5EF4-FFF2-40B4-BE49-F238E27FC236}">
                <a16:creationId xmlns="" xmlns:a16="http://schemas.microsoft.com/office/drawing/2014/main" id="{B81C13FB-3AF7-46EB-021D-12962FD98406}"/>
              </a:ext>
            </a:extLst>
          </p:cNvPr>
          <p:cNvSpPr>
            <a:spLocks noGrp="1"/>
          </p:cNvSpPr>
          <p:nvPr>
            <p:ph type="title"/>
          </p:nvPr>
        </p:nvSpPr>
        <p:spPr/>
        <p:txBody>
          <a:bodyPr/>
          <a:lstStyle/>
          <a:p>
            <a:r>
              <a:rPr lang="de-DE" dirty="0"/>
              <a:t>Niederkassel</a:t>
            </a:r>
          </a:p>
        </p:txBody>
      </p:sp>
      <p:sp>
        <p:nvSpPr>
          <p:cNvPr id="7" name="Textfeld 6">
            <a:extLst>
              <a:ext uri="{FF2B5EF4-FFF2-40B4-BE49-F238E27FC236}">
                <a16:creationId xmlns="" xmlns:a16="http://schemas.microsoft.com/office/drawing/2014/main" id="{A54D366A-6441-00EC-BC5D-688D440EFBEF}"/>
              </a:ext>
            </a:extLst>
          </p:cNvPr>
          <p:cNvSpPr txBox="1"/>
          <p:nvPr/>
        </p:nvSpPr>
        <p:spPr>
          <a:xfrm>
            <a:off x="323460" y="1013255"/>
            <a:ext cx="5224678" cy="3970318"/>
          </a:xfrm>
          <a:prstGeom prst="rect">
            <a:avLst/>
          </a:prstGeom>
          <a:noFill/>
        </p:spPr>
        <p:txBody>
          <a:bodyPr wrap="square" rtlCol="0">
            <a:spAutoFit/>
          </a:bodyPr>
          <a:lstStyle/>
          <a:p>
            <a:pPr algn="l">
              <a:lnSpc>
                <a:spcPct val="150000"/>
              </a:lnSpc>
            </a:pPr>
            <a:r>
              <a:rPr lang="de-DE" sz="2800" b="1" dirty="0" smtClean="0">
                <a:latin typeface="Arial" panose="020B0604020202020204" pitchFamily="34" charset="0"/>
                <a:cs typeface="Arial" panose="020B0604020202020204" pitchFamily="34" charset="0"/>
              </a:rPr>
              <a:t>Wer darf sie nutzen</a:t>
            </a:r>
            <a:r>
              <a:rPr lang="de-DE" sz="2000" dirty="0" smtClean="0"/>
              <a:t> </a:t>
            </a:r>
            <a:endParaRPr lang="de-DE" sz="2000" dirty="0"/>
          </a:p>
          <a:p>
            <a:pPr>
              <a:lnSpc>
                <a:spcPct val="150000"/>
              </a:lnSpc>
            </a:pPr>
            <a:r>
              <a:rPr lang="de-DE" sz="2000" dirty="0"/>
              <a:t>Gemeinsam mit dem Verein zur Förderung von Seniorinnen und Senioren in Niederkassel (VFSSN e.V.), der Stadt und dem DRK hat der Seniorenbeirat die  auf den Weg gebracht. Die begleiteten Personen werden zum Arzt und auch wieder nachhause gefahren.</a:t>
            </a:r>
          </a:p>
        </p:txBody>
      </p:sp>
      <p:pic>
        <p:nvPicPr>
          <p:cNvPr id="5" name="Grafik 4">
            <a:extLst>
              <a:ext uri="{FF2B5EF4-FFF2-40B4-BE49-F238E27FC236}">
                <a16:creationId xmlns="" xmlns:a16="http://schemas.microsoft.com/office/drawing/2014/main" id="{666D05A4-7D23-25E1-99AA-AEE8F0CD8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268" y="1565195"/>
            <a:ext cx="5224678" cy="2526235"/>
          </a:xfrm>
          <a:prstGeom prst="rect">
            <a:avLst/>
          </a:prstGeom>
        </p:spPr>
      </p:pic>
    </p:spTree>
    <p:extLst>
      <p:ext uri="{BB962C8B-B14F-4D97-AF65-F5344CB8AC3E}">
        <p14:creationId xmlns:p14="http://schemas.microsoft.com/office/powerpoint/2010/main" val="3077469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ät Bielefeld">
  <a:themeElements>
    <a:clrScheme name="Benutzerdefiniert 131">
      <a:dk1>
        <a:sysClr val="windowText" lastClr="000000"/>
      </a:dk1>
      <a:lt1>
        <a:sysClr val="window" lastClr="FFFFFF"/>
      </a:lt1>
      <a:dk2>
        <a:srgbClr val="7F7F7F"/>
      </a:dk2>
      <a:lt2>
        <a:srgbClr val="F2F2F2"/>
      </a:lt2>
      <a:accent1>
        <a:srgbClr val="000000"/>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50000"/>
          </a:lnSpc>
          <a:defRPr sz="2000" dirty="0" smtClean="0"/>
        </a:defPPr>
      </a:lstStyle>
    </a:txDef>
  </a:objectDefaults>
  <a:extraClrSchemeLst/>
  <a:custClrLst>
    <a:custClr name="Fakultät für Biologie">
      <a:srgbClr val="92B168"/>
    </a:custClr>
    <a:custClr name="Fakultät für Chemie">
      <a:srgbClr val="A08CAA"/>
    </a:custClr>
    <a:custClr name="Fakultät für Erziehungswissenschaft">
      <a:srgbClr val="F08C50"/>
    </a:custClr>
    <a:custClr name="Fakultät für Geschichtswissenschaft, Philosophie und Theologie">
      <a:srgbClr val="7DB4BE"/>
    </a:custClr>
    <a:custClr name="Fakultät für Gesundheitswissenschaften">
      <a:srgbClr val="DC5A5A"/>
    </a:custClr>
    <a:custClr name="Fakultät für Linguistik und Literaturwissenschaft">
      <a:srgbClr val="8FA3B9"/>
    </a:custClr>
    <a:custClr name="Fakultät für Mathematik">
      <a:srgbClr val="DCAA41"/>
    </a:custClr>
    <a:custClr name="Medizinische Fakultät">
      <a:srgbClr val="145F7D"/>
    </a:custClr>
    <a:custClr name="Fakultät für Physik">
      <a:srgbClr val="649696"/>
    </a:custClr>
    <a:custClr name="Fakultät für Rechtswissenschaft">
      <a:srgbClr val="8C8C96"/>
    </a:custClr>
    <a:custClr name="Fakultät für Psychologie und Sportwissenschaft">
      <a:srgbClr val="8C3250"/>
    </a:custClr>
    <a:custClr name="Fakultät für Soziologie">
      <a:srgbClr val="AF4B50"/>
    </a:custClr>
    <a:custClr name="Technische Fakultät">
      <a:srgbClr val="558CA0"/>
    </a:custClr>
    <a:custClr name="Fakultät für Wirtschaftswissenschaften">
      <a:srgbClr val="46506E"/>
    </a:custClr>
    <a:custClr name="Grün Print">
      <a:srgbClr val="008965"/>
    </a:custClr>
    <a:custClr name="Grün Digital">
      <a:srgbClr val="14F5B4"/>
    </a:custClr>
  </a:custClrLst>
  <a:extLst>
    <a:ext uri="{05A4C25C-085E-4340-85A3-A5531E510DB2}">
      <thm15:themeFamily xmlns:thm15="http://schemas.microsoft.com/office/thememl/2012/main" name="UBF_PowerPoint_de_Chemie" id="{40006A19-2077-483C-B015-CAF3DC014394}" vid="{FB2AF43F-268D-4670-B253-D29A56CF84B2}"/>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430</Words>
  <Application>Microsoft Office PowerPoint</Application>
  <PresentationFormat>Breitbild</PresentationFormat>
  <Paragraphs>106</Paragraphs>
  <Slides>14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Calibri</vt:lpstr>
      <vt:lpstr>Universität Bielefeld</vt:lpstr>
      <vt:lpstr>Farbcodes</vt:lpstr>
      <vt:lpstr>Niederkassel</vt:lpstr>
      <vt:lpstr>Niederkassel</vt:lpstr>
      <vt:lpstr>Niederkassel</vt:lpstr>
      <vt:lpstr>Niederkassel</vt:lpstr>
      <vt:lpstr>Niederkassel</vt:lpstr>
      <vt:lpstr>Niederkassel</vt:lpstr>
      <vt:lpstr>Niederkassel</vt:lpstr>
      <vt:lpstr>Niederkassel</vt:lpstr>
      <vt:lpstr>Niederkassel</vt:lpstr>
      <vt:lpstr>Niederkassel</vt:lpstr>
      <vt:lpstr>Niederkassel</vt:lpstr>
      <vt:lpstr>Niederkassel</vt:lpstr>
      <vt:lpstr>Niederkassel</vt:lpstr>
    </vt:vector>
  </TitlesOfParts>
  <Company>Uni Bielefeld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Fakultät für Chemie</dc:title>
  <dc:creator>AK</dc:creator>
  <cp:lastModifiedBy>Microsoft-Konto</cp:lastModifiedBy>
  <cp:revision>215</cp:revision>
  <dcterms:created xsi:type="dcterms:W3CDTF">2011-07-11T14:36:06Z</dcterms:created>
  <dcterms:modified xsi:type="dcterms:W3CDTF">2023-10-18T09:36:57Z</dcterms:modified>
</cp:coreProperties>
</file>